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11" r:id="rId1"/>
    <p:sldMasterId id="2147483747" r:id="rId2"/>
  </p:sldMasterIdLst>
  <p:notesMasterIdLst>
    <p:notesMasterId r:id="rId59"/>
  </p:notesMasterIdLst>
  <p:handoutMasterIdLst>
    <p:handoutMasterId r:id="rId60"/>
  </p:handoutMasterIdLst>
  <p:sldIdLst>
    <p:sldId id="365" r:id="rId3"/>
    <p:sldId id="363" r:id="rId4"/>
    <p:sldId id="431" r:id="rId5"/>
    <p:sldId id="432" r:id="rId6"/>
    <p:sldId id="316" r:id="rId7"/>
    <p:sldId id="347" r:id="rId8"/>
    <p:sldId id="450" r:id="rId9"/>
    <p:sldId id="372" r:id="rId10"/>
    <p:sldId id="452" r:id="rId11"/>
    <p:sldId id="348" r:id="rId12"/>
    <p:sldId id="451" r:id="rId13"/>
    <p:sldId id="467" r:id="rId14"/>
    <p:sldId id="482" r:id="rId15"/>
    <p:sldId id="448" r:id="rId16"/>
    <p:sldId id="356" r:id="rId17"/>
    <p:sldId id="485" r:id="rId18"/>
    <p:sldId id="486" r:id="rId19"/>
    <p:sldId id="443" r:id="rId20"/>
    <p:sldId id="444" r:id="rId21"/>
    <p:sldId id="446" r:id="rId22"/>
    <p:sldId id="454" r:id="rId23"/>
    <p:sldId id="455" r:id="rId24"/>
    <p:sldId id="456" r:id="rId25"/>
    <p:sldId id="449" r:id="rId26"/>
    <p:sldId id="458" r:id="rId27"/>
    <p:sldId id="457" r:id="rId28"/>
    <p:sldId id="459" r:id="rId29"/>
    <p:sldId id="461" r:id="rId30"/>
    <p:sldId id="460" r:id="rId31"/>
    <p:sldId id="464" r:id="rId32"/>
    <p:sldId id="462" r:id="rId33"/>
    <p:sldId id="463" r:id="rId34"/>
    <p:sldId id="466" r:id="rId35"/>
    <p:sldId id="483" r:id="rId36"/>
    <p:sldId id="484" r:id="rId37"/>
    <p:sldId id="382" r:id="rId38"/>
    <p:sldId id="357" r:id="rId39"/>
    <p:sldId id="359" r:id="rId40"/>
    <p:sldId id="385" r:id="rId41"/>
    <p:sldId id="386" r:id="rId42"/>
    <p:sldId id="440" r:id="rId43"/>
    <p:sldId id="369" r:id="rId44"/>
    <p:sldId id="367" r:id="rId45"/>
    <p:sldId id="368" r:id="rId46"/>
    <p:sldId id="404" r:id="rId47"/>
    <p:sldId id="398" r:id="rId48"/>
    <p:sldId id="387" r:id="rId49"/>
    <p:sldId id="388" r:id="rId50"/>
    <p:sldId id="381" r:id="rId51"/>
    <p:sldId id="397" r:id="rId52"/>
    <p:sldId id="420" r:id="rId53"/>
    <p:sldId id="399" r:id="rId54"/>
    <p:sldId id="402" r:id="rId55"/>
    <p:sldId id="403" r:id="rId56"/>
    <p:sldId id="418" r:id="rId57"/>
    <p:sldId id="487" r:id="rId58"/>
  </p:sldIdLst>
  <p:sldSz cx="9144000" cy="6858000" type="screen4x3"/>
  <p:notesSz cx="6858000" cy="9144000"/>
  <p:defaultTextStyle>
    <a:defPPr>
      <a:defRPr lang="ja-JP"/>
    </a:defPPr>
    <a:lvl1pPr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pitchFamily="18" charset="0"/>
        <a:ea typeface="ＭＳ Ｐゴシック" charset="-128"/>
        <a:cs typeface="+mn-cs"/>
      </a:defRPr>
    </a:lvl5pPr>
    <a:lvl6pPr marL="2286000" algn="l" defTabSz="914400" rtl="0" eaLnBrk="1" latinLnBrk="0" hangingPunct="1">
      <a:defRPr kumimoji="1" sz="2400" kern="1200">
        <a:solidFill>
          <a:schemeClr val="tx1"/>
        </a:solidFill>
        <a:latin typeface="Times New Roman" pitchFamily="18" charset="0"/>
        <a:ea typeface="ＭＳ Ｐゴシック" charset="-128"/>
        <a:cs typeface="+mn-cs"/>
      </a:defRPr>
    </a:lvl6pPr>
    <a:lvl7pPr marL="2743200" algn="l" defTabSz="914400" rtl="0" eaLnBrk="1" latinLnBrk="0" hangingPunct="1">
      <a:defRPr kumimoji="1" sz="2400" kern="1200">
        <a:solidFill>
          <a:schemeClr val="tx1"/>
        </a:solidFill>
        <a:latin typeface="Times New Roman" pitchFamily="18" charset="0"/>
        <a:ea typeface="ＭＳ Ｐゴシック" charset="-128"/>
        <a:cs typeface="+mn-cs"/>
      </a:defRPr>
    </a:lvl7pPr>
    <a:lvl8pPr marL="3200400" algn="l" defTabSz="914400" rtl="0" eaLnBrk="1" latinLnBrk="0" hangingPunct="1">
      <a:defRPr kumimoji="1" sz="2400" kern="1200">
        <a:solidFill>
          <a:schemeClr val="tx1"/>
        </a:solidFill>
        <a:latin typeface="Times New Roman" pitchFamily="18" charset="0"/>
        <a:ea typeface="ＭＳ Ｐゴシック" charset="-128"/>
        <a:cs typeface="+mn-cs"/>
      </a:defRPr>
    </a:lvl8pPr>
    <a:lvl9pPr marL="3657600" algn="l" defTabSz="914400" rtl="0" eaLnBrk="1" latinLnBrk="0" hangingPunct="1">
      <a:defRPr kumimoji="1" sz="2400" kern="1200">
        <a:solidFill>
          <a:schemeClr val="tx1"/>
        </a:solidFill>
        <a:latin typeface="Times New Roman" pitchFamily="18"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CCFF"/>
    <a:srgbClr val="339966"/>
    <a:srgbClr val="00FF00"/>
    <a:srgbClr val="FFFF99"/>
    <a:srgbClr val="008080"/>
    <a:srgbClr val="009900"/>
    <a:srgbClr val="777777"/>
    <a:srgbClr val="0000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07" autoAdjust="0"/>
    <p:restoredTop sz="98254" autoAdjust="0"/>
  </p:normalViewPr>
  <p:slideViewPr>
    <p:cSldViewPr>
      <p:cViewPr>
        <p:scale>
          <a:sx n="75" d="100"/>
          <a:sy n="75" d="100"/>
        </p:scale>
        <p:origin x="-1140" y="-7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10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D:\Documents%20and%20Settings\My%20Documents\My%20Dropbox\ASNC2010\Materials\&#23455;&#3944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Max</c:v>
          </c:tx>
          <c:cat>
            <c:numRef>
              <c:f>Sheet3!$B$1:$H$1</c:f>
              <c:numCache>
                <c:formatCode>General</c:formatCode>
                <c:ptCount val="7"/>
                <c:pt idx="0">
                  <c:v>0</c:v>
                </c:pt>
                <c:pt idx="1">
                  <c:v>50</c:v>
                </c:pt>
                <c:pt idx="2">
                  <c:v>100</c:v>
                </c:pt>
                <c:pt idx="3">
                  <c:v>150</c:v>
                </c:pt>
                <c:pt idx="4">
                  <c:v>200</c:v>
                </c:pt>
                <c:pt idx="5">
                  <c:v>250</c:v>
                </c:pt>
                <c:pt idx="6">
                  <c:v>300</c:v>
                </c:pt>
              </c:numCache>
            </c:numRef>
          </c:cat>
          <c:val>
            <c:numRef>
              <c:f>Sheet3!$B$104:$H$104</c:f>
              <c:numCache>
                <c:formatCode>General</c:formatCode>
                <c:ptCount val="7"/>
                <c:pt idx="0">
                  <c:v>96.677782371062975</c:v>
                </c:pt>
                <c:pt idx="1">
                  <c:v>90.373354293012682</c:v>
                </c:pt>
                <c:pt idx="2">
                  <c:v>87.127968793485877</c:v>
                </c:pt>
                <c:pt idx="3">
                  <c:v>87.127968793485877</c:v>
                </c:pt>
                <c:pt idx="4">
                  <c:v>87.127968793485877</c:v>
                </c:pt>
                <c:pt idx="5">
                  <c:v>87.127968793485877</c:v>
                </c:pt>
                <c:pt idx="6">
                  <c:v>53.792826292792299</c:v>
                </c:pt>
              </c:numCache>
            </c:numRef>
          </c:val>
          <c:smooth val="0"/>
        </c:ser>
        <c:ser>
          <c:idx val="1"/>
          <c:order val="1"/>
          <c:tx>
            <c:v>Min</c:v>
          </c:tx>
          <c:cat>
            <c:numRef>
              <c:f>Sheet3!$B$1:$H$1</c:f>
              <c:numCache>
                <c:formatCode>General</c:formatCode>
                <c:ptCount val="7"/>
                <c:pt idx="0">
                  <c:v>0</c:v>
                </c:pt>
                <c:pt idx="1">
                  <c:v>50</c:v>
                </c:pt>
                <c:pt idx="2">
                  <c:v>100</c:v>
                </c:pt>
                <c:pt idx="3">
                  <c:v>150</c:v>
                </c:pt>
                <c:pt idx="4">
                  <c:v>200</c:v>
                </c:pt>
                <c:pt idx="5">
                  <c:v>250</c:v>
                </c:pt>
                <c:pt idx="6">
                  <c:v>300</c:v>
                </c:pt>
              </c:numCache>
            </c:numRef>
          </c:cat>
          <c:val>
            <c:numRef>
              <c:f>Sheet3!$B$105:$H$105</c:f>
              <c:numCache>
                <c:formatCode>General</c:formatCode>
                <c:ptCount val="7"/>
                <c:pt idx="0">
                  <c:v>3.5212450518060199</c:v>
                </c:pt>
                <c:pt idx="1">
                  <c:v>4.7201656327621802</c:v>
                </c:pt>
                <c:pt idx="2">
                  <c:v>18.041383255111487</c:v>
                </c:pt>
                <c:pt idx="3">
                  <c:v>45.696432761957873</c:v>
                </c:pt>
                <c:pt idx="4">
                  <c:v>46.507427414967744</c:v>
                </c:pt>
                <c:pt idx="5">
                  <c:v>46.507427414967744</c:v>
                </c:pt>
                <c:pt idx="6">
                  <c:v>48.873973437975813</c:v>
                </c:pt>
              </c:numCache>
            </c:numRef>
          </c:val>
          <c:smooth val="0"/>
        </c:ser>
        <c:dLbls>
          <c:showLegendKey val="0"/>
          <c:showVal val="0"/>
          <c:showCatName val="0"/>
          <c:showSerName val="0"/>
          <c:showPercent val="0"/>
          <c:showBubbleSize val="0"/>
        </c:dLbls>
        <c:marker val="1"/>
        <c:smooth val="0"/>
        <c:axId val="545969664"/>
        <c:axId val="524884160"/>
      </c:lineChart>
      <c:catAx>
        <c:axId val="545969664"/>
        <c:scaling>
          <c:orientation val="minMax"/>
        </c:scaling>
        <c:delete val="0"/>
        <c:axPos val="b"/>
        <c:title>
          <c:tx>
            <c:rich>
              <a:bodyPr/>
              <a:lstStyle/>
              <a:p>
                <a:pPr>
                  <a:defRPr lang="ja-JP"/>
                </a:pPr>
                <a:r>
                  <a:rPr lang="en-US" altLang="ja-JP" dirty="0"/>
                  <a:t>The number of </a:t>
                </a:r>
                <a:r>
                  <a:rPr lang="en-US" altLang="ja-JP" dirty="0" smtClean="0"/>
                  <a:t>computations</a:t>
                </a:r>
                <a:endParaRPr lang="ja-JP" altLang="en-US" dirty="0"/>
              </a:p>
            </c:rich>
          </c:tx>
          <c:overlay val="0"/>
        </c:title>
        <c:numFmt formatCode="General" sourceLinked="1"/>
        <c:majorTickMark val="in"/>
        <c:minorTickMark val="none"/>
        <c:tickLblPos val="nextTo"/>
        <c:txPr>
          <a:bodyPr/>
          <a:lstStyle/>
          <a:p>
            <a:pPr>
              <a:defRPr lang="ja-JP"/>
            </a:pPr>
            <a:endParaRPr lang="en-US"/>
          </a:p>
        </c:txPr>
        <c:crossAx val="524884160"/>
        <c:crosses val="autoZero"/>
        <c:auto val="1"/>
        <c:lblAlgn val="ctr"/>
        <c:lblOffset val="100"/>
        <c:noMultiLvlLbl val="0"/>
      </c:catAx>
      <c:valAx>
        <c:axId val="524884160"/>
        <c:scaling>
          <c:orientation val="minMax"/>
          <c:max val="100"/>
        </c:scaling>
        <c:delete val="0"/>
        <c:axPos val="l"/>
        <c:title>
          <c:tx>
            <c:rich>
              <a:bodyPr/>
              <a:lstStyle/>
              <a:p>
                <a:pPr>
                  <a:defRPr lang="ja-JP"/>
                </a:pPr>
                <a:r>
                  <a:rPr lang="en-US" altLang="ja-JP"/>
                  <a:t>Node</a:t>
                </a:r>
                <a:r>
                  <a:rPr lang="en-US" altLang="ja-JP" baseline="0"/>
                  <a:t> cost</a:t>
                </a:r>
                <a:endParaRPr lang="ja-JP" altLang="en-US"/>
              </a:p>
            </c:rich>
          </c:tx>
          <c:overlay val="0"/>
        </c:title>
        <c:numFmt formatCode="General" sourceLinked="1"/>
        <c:majorTickMark val="in"/>
        <c:minorTickMark val="none"/>
        <c:tickLblPos val="nextTo"/>
        <c:txPr>
          <a:bodyPr/>
          <a:lstStyle/>
          <a:p>
            <a:pPr>
              <a:defRPr lang="ja-JP"/>
            </a:pPr>
            <a:endParaRPr lang="en-US"/>
          </a:p>
        </c:txPr>
        <c:crossAx val="545969664"/>
        <c:crosses val="autoZero"/>
        <c:crossBetween val="midCat"/>
      </c:valAx>
    </c:plotArea>
    <c:legend>
      <c:legendPos val="r"/>
      <c:overlay val="0"/>
      <c:txPr>
        <a:bodyPr/>
        <a:lstStyle/>
        <a:p>
          <a:pPr>
            <a:defRPr lang="ja-JP"/>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18.wmf"/><Relationship Id="rId3" Type="http://schemas.openxmlformats.org/officeDocument/2006/relationships/image" Target="../media/image8.wmf"/><Relationship Id="rId7" Type="http://schemas.openxmlformats.org/officeDocument/2006/relationships/image" Target="../media/image12.wmf"/><Relationship Id="rId12" Type="http://schemas.openxmlformats.org/officeDocument/2006/relationships/image" Target="../media/image17.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11" Type="http://schemas.openxmlformats.org/officeDocument/2006/relationships/image" Target="../media/image16.wmf"/><Relationship Id="rId5" Type="http://schemas.openxmlformats.org/officeDocument/2006/relationships/image" Target="../media/image10.wmf"/><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23.wmf"/><Relationship Id="rId7" Type="http://schemas.openxmlformats.org/officeDocument/2006/relationships/image" Target="../media/image8.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62.wmf"/><Relationship Id="rId9" Type="http://schemas.openxmlformats.org/officeDocument/2006/relationships/image" Target="../media/image1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4.wmf"/><Relationship Id="rId3" Type="http://schemas.openxmlformats.org/officeDocument/2006/relationships/image" Target="../media/image23.wmf"/><Relationship Id="rId7" Type="http://schemas.openxmlformats.org/officeDocument/2006/relationships/image" Target="../media/image9.wmf"/><Relationship Id="rId12" Type="http://schemas.openxmlformats.org/officeDocument/2006/relationships/image" Target="../media/image13.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8.wmf"/><Relationship Id="rId11" Type="http://schemas.openxmlformats.org/officeDocument/2006/relationships/image" Target="../media/image12.wmf"/><Relationship Id="rId5" Type="http://schemas.openxmlformats.org/officeDocument/2006/relationships/image" Target="../media/image7.wmf"/><Relationship Id="rId10" Type="http://schemas.openxmlformats.org/officeDocument/2006/relationships/image" Target="../media/image24.wmf"/><Relationship Id="rId4" Type="http://schemas.openxmlformats.org/officeDocument/2006/relationships/image" Target="../media/image6.wmf"/><Relationship Id="rId9"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4.wmf"/><Relationship Id="rId3" Type="http://schemas.openxmlformats.org/officeDocument/2006/relationships/image" Target="../media/image23.wmf"/><Relationship Id="rId7" Type="http://schemas.openxmlformats.org/officeDocument/2006/relationships/image" Target="../media/image9.wmf"/><Relationship Id="rId12" Type="http://schemas.openxmlformats.org/officeDocument/2006/relationships/image" Target="../media/image13.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8.wmf"/><Relationship Id="rId11" Type="http://schemas.openxmlformats.org/officeDocument/2006/relationships/image" Target="../media/image12.wmf"/><Relationship Id="rId5" Type="http://schemas.openxmlformats.org/officeDocument/2006/relationships/image" Target="../media/image7.wmf"/><Relationship Id="rId10" Type="http://schemas.openxmlformats.org/officeDocument/2006/relationships/image" Target="../media/image24.wmf"/><Relationship Id="rId4" Type="http://schemas.openxmlformats.org/officeDocument/2006/relationships/image" Target="../media/image6.wmf"/><Relationship Id="rId9"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23.wmf"/><Relationship Id="rId7" Type="http://schemas.openxmlformats.org/officeDocument/2006/relationships/image" Target="../media/image8.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7.wmf"/><Relationship Id="rId5" Type="http://schemas.openxmlformats.org/officeDocument/2006/relationships/image" Target="../media/image63.wmf"/><Relationship Id="rId10" Type="http://schemas.openxmlformats.org/officeDocument/2006/relationships/image" Target="../media/image6.wmf"/><Relationship Id="rId4" Type="http://schemas.openxmlformats.org/officeDocument/2006/relationships/image" Target="../media/image62.wmf"/><Relationship Id="rId9"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46488-9361-45DB-B59D-96BBBF0FC636}" type="datetimeFigureOut">
              <a:rPr kumimoji="1" lang="ja-JP" altLang="en-US" smtClean="0"/>
              <a:pPr/>
              <a:t>2012/7/23</a:t>
            </a:fld>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031BFD-A4B3-4955-9C4A-71E71B534C6D}" type="slidenum">
              <a:rPr kumimoji="1" lang="ja-JP" altLang="en-US" smtClean="0"/>
              <a:pPr/>
              <a:t>‹#›</a:t>
            </a:fld>
            <a:endParaRPr kumimoji="1" lang="ja-JP" altLang="en-US"/>
          </a:p>
        </p:txBody>
      </p:sp>
    </p:spTree>
    <p:extLst>
      <p:ext uri="{BB962C8B-B14F-4D97-AF65-F5344CB8AC3E}">
        <p14:creationId xmlns:p14="http://schemas.microsoft.com/office/powerpoint/2010/main" val="3709168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ja-JP"/>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ja-JP"/>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ja-JP"/>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4D6FE5CE-FD70-47BC-B6CF-F47335702386}" type="slidenum">
              <a:rPr lang="en-US" altLang="ja-JP"/>
              <a:pPr/>
              <a:t>‹#›</a:t>
            </a:fld>
            <a:endParaRPr lang="en-US" altLang="ja-JP"/>
          </a:p>
        </p:txBody>
      </p:sp>
    </p:spTree>
    <p:extLst>
      <p:ext uri="{BB962C8B-B14F-4D97-AF65-F5344CB8AC3E}">
        <p14:creationId xmlns:p14="http://schemas.microsoft.com/office/powerpoint/2010/main" val="13165083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1843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ja-JP" dirty="0" smtClean="0"/>
              <a:t>From</a:t>
            </a:r>
            <a:r>
              <a:rPr lang="en-US" altLang="ja-JP" baseline="0" dirty="0" smtClean="0"/>
              <a:t> now, I am going talk about my research titled “Tie-set …”.</a:t>
            </a:r>
          </a:p>
          <a:p>
            <a:pPr>
              <a:spcBef>
                <a:spcPct val="0"/>
              </a:spcBef>
            </a:pPr>
            <a:r>
              <a:rPr lang="en-US" altLang="ja-JP" baseline="0" dirty="0" smtClean="0"/>
              <a:t>My name is Kiyoshi Nakayama from Graduate School of Engineering, Soka University.</a:t>
            </a:r>
          </a:p>
          <a:p>
            <a:pPr>
              <a:spcBef>
                <a:spcPct val="0"/>
              </a:spcBef>
            </a:pPr>
            <a:endParaRPr lang="ja-JP" altLang="en-US" dirty="0" smtClean="0"/>
          </a:p>
        </p:txBody>
      </p:sp>
      <p:sp>
        <p:nvSpPr>
          <p:cNvPr id="18436"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D7157A-1F66-4D88-B75D-B924E36AE189}" type="slidenum">
              <a:rPr lang="ja-JP" altLang="en-US"/>
              <a:pPr fontAlgn="base">
                <a:spcBef>
                  <a:spcPct val="0"/>
                </a:spcBef>
                <a:spcAft>
                  <a:spcPct val="0"/>
                </a:spcAft>
              </a:pPr>
              <a:t>1</a:t>
            </a:fld>
            <a:endParaRPr lang="ja-JP"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15</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16</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17</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867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22532"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FD1DDE-244A-4723-8D69-2A8BF02B8C9E}" type="slidenum">
              <a:rPr lang="ja-JP" altLang="en-US"/>
              <a:pPr fontAlgn="base">
                <a:spcBef>
                  <a:spcPct val="0"/>
                </a:spcBef>
                <a:spcAft>
                  <a:spcPct val="0"/>
                </a:spcAft>
                <a:defRPr/>
              </a:pPr>
              <a:t>28</a:t>
            </a:fld>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34</a:t>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36</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37</a:t>
            </a:fld>
            <a:endParaRPr lang="en-US" altLang="ja-JP"/>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38</a:t>
            </a:fld>
            <a:endParaRPr lang="en-US" altLang="ja-JP"/>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39</a:t>
            </a:fld>
            <a:endParaRPr lang="en-US" altLang="ja-J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40</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スライド イメージ プレースホルダ 1"/>
          <p:cNvSpPr>
            <a:spLocks noGrp="1" noRot="1" noChangeAspect="1" noTextEdit="1"/>
          </p:cNvSpPr>
          <p:nvPr>
            <p:ph type="sldImg"/>
          </p:nvPr>
        </p:nvSpPr>
        <p:spPr>
          <a:ln/>
        </p:spPr>
      </p:sp>
      <p:sp>
        <p:nvSpPr>
          <p:cNvPr id="47107" name="ノート プレースホルダ 2"/>
          <p:cNvSpPr>
            <a:spLocks noGrp="1"/>
          </p:cNvSpPr>
          <p:nvPr>
            <p:ph type="body" idx="1"/>
          </p:nvPr>
        </p:nvSpPr>
        <p:spPr>
          <a:noFill/>
          <a:ln/>
        </p:spPr>
        <p:txBody>
          <a:bodyPr/>
          <a:lstStyle/>
          <a:p>
            <a:pPr eaLnBrk="1" hangingPunct="1"/>
            <a:endParaRPr lang="ja-JP" altLang="en-US" dirty="0" smtClean="0"/>
          </a:p>
        </p:txBody>
      </p:sp>
      <p:sp>
        <p:nvSpPr>
          <p:cNvPr id="47108" name="ヘッダー プレースホルダ 3"/>
          <p:cNvSpPr>
            <a:spLocks noGrp="1"/>
          </p:cNvSpPr>
          <p:nvPr>
            <p:ph type="hdr" sz="quarter"/>
          </p:nvPr>
        </p:nvSpPr>
        <p:spPr>
          <a:noFill/>
        </p:spPr>
        <p:txBody>
          <a:bodyPr/>
          <a:lstStyle/>
          <a:p>
            <a:r>
              <a:rPr lang="ja-JP" altLang="en-US" dirty="0" smtClean="0"/>
              <a:t>暗号リスク</a:t>
            </a:r>
            <a:r>
              <a:rPr lang="en-US" altLang="ja-JP" dirty="0" smtClean="0"/>
              <a:t>WG</a:t>
            </a:r>
            <a:endParaRPr lang="ja-JP" altLang="en-US" dirty="0" smtClean="0"/>
          </a:p>
        </p:txBody>
      </p:sp>
      <p:sp>
        <p:nvSpPr>
          <p:cNvPr id="47109" name="日付プレースホルダ 4"/>
          <p:cNvSpPr>
            <a:spLocks noGrp="1"/>
          </p:cNvSpPr>
          <p:nvPr>
            <p:ph type="dt" sz="quarter" idx="1"/>
          </p:nvPr>
        </p:nvSpPr>
        <p:spPr>
          <a:noFill/>
        </p:spPr>
        <p:txBody>
          <a:bodyPr/>
          <a:lstStyle/>
          <a:p>
            <a:r>
              <a:rPr lang="en-US" altLang="ja-JP" dirty="0" smtClean="0"/>
              <a:t>2007/9/4</a:t>
            </a:r>
            <a:endParaRPr lang="ja-JP" altLang="en-US" dirty="0" smtClean="0"/>
          </a:p>
        </p:txBody>
      </p:sp>
      <p:sp>
        <p:nvSpPr>
          <p:cNvPr id="47110" name="フッター プレースホルダ 5"/>
          <p:cNvSpPr>
            <a:spLocks noGrp="1"/>
          </p:cNvSpPr>
          <p:nvPr>
            <p:ph type="ftr" sz="quarter" idx="4"/>
          </p:nvPr>
        </p:nvSpPr>
        <p:spPr>
          <a:noFill/>
        </p:spPr>
        <p:txBody>
          <a:bodyPr/>
          <a:lstStyle/>
          <a:p>
            <a:r>
              <a:rPr lang="en-US" altLang="ja-JP" dirty="0" smtClean="0"/>
              <a:t>Soka University - </a:t>
            </a:r>
            <a:r>
              <a:rPr lang="en-US" altLang="ja-JP" dirty="0" err="1" smtClean="0"/>
              <a:t>Teshigawara</a:t>
            </a:r>
            <a:r>
              <a:rPr lang="en-US" altLang="ja-JP" smtClean="0"/>
              <a:t> Laboratory</a:t>
            </a:r>
            <a:endParaRPr lang="ja-JP" altLang="en-US" smtClean="0"/>
          </a:p>
        </p:txBody>
      </p:sp>
      <p:sp>
        <p:nvSpPr>
          <p:cNvPr id="47111" name="スライド番号プレースホルダ 6"/>
          <p:cNvSpPr>
            <a:spLocks noGrp="1"/>
          </p:cNvSpPr>
          <p:nvPr>
            <p:ph type="sldNum" sz="quarter" idx="5"/>
          </p:nvPr>
        </p:nvSpPr>
        <p:spPr>
          <a:noFill/>
        </p:spPr>
        <p:txBody>
          <a:bodyPr/>
          <a:lstStyle/>
          <a:p>
            <a:fld id="{430842B0-7730-473F-B328-55A40A12F7F9}" type="slidenum">
              <a:rPr lang="ja-JP" altLang="en-US" smtClean="0"/>
              <a:pPr/>
              <a:t>2</a:t>
            </a:fld>
            <a:endParaRPr lang="ja-JP"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42</a:t>
            </a:fld>
            <a:endParaRPr lang="en-US" altLang="ja-JP"/>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1945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19460"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C35BDC-A1D3-4BB7-820E-CD181F0EBD54}" type="slidenum">
              <a:rPr lang="ja-JP" altLang="en-US"/>
              <a:pPr fontAlgn="base">
                <a:spcBef>
                  <a:spcPct val="0"/>
                </a:spcBef>
                <a:spcAft>
                  <a:spcPct val="0"/>
                </a:spcAft>
              </a:pPr>
              <a:t>43</a:t>
            </a:fld>
            <a:endParaRPr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44</a:t>
            </a:fld>
            <a:endParaRPr lang="en-US" altLang="ja-JP"/>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45</a:t>
            </a:fld>
            <a:endParaRPr lang="en-US" altLang="ja-JP"/>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46</a:t>
            </a:fld>
            <a:endParaRPr lang="en-US" altLang="ja-JP"/>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47</a:t>
            </a:fld>
            <a:endParaRPr lang="en-US" altLang="ja-JP"/>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ヘッダー プレースホルダ 3"/>
          <p:cNvSpPr>
            <a:spLocks noGrp="1"/>
          </p:cNvSpPr>
          <p:nvPr>
            <p:ph type="hdr" sz="quarter" idx="10"/>
          </p:nvPr>
        </p:nvSpPr>
        <p:spPr/>
        <p:txBody>
          <a:bodyPr/>
          <a:lstStyle/>
          <a:p>
            <a:r>
              <a:rPr kumimoji="1" lang="ja-JP" altLang="en-US" dirty="0" smtClean="0"/>
              <a:t>暗号リスク</a:t>
            </a:r>
            <a:r>
              <a:rPr kumimoji="1" lang="en-US" altLang="ja-JP" dirty="0" smtClean="0"/>
              <a:t>WG</a:t>
            </a:r>
            <a:endParaRPr kumimoji="1" lang="ja-JP" altLang="en-US" dirty="0"/>
          </a:p>
        </p:txBody>
      </p:sp>
      <p:sp>
        <p:nvSpPr>
          <p:cNvPr id="5" name="日付プレースホルダ 4"/>
          <p:cNvSpPr>
            <a:spLocks noGrp="1"/>
          </p:cNvSpPr>
          <p:nvPr>
            <p:ph type="dt" idx="11"/>
          </p:nvPr>
        </p:nvSpPr>
        <p:spPr/>
        <p:txBody>
          <a:bodyPr/>
          <a:lstStyle/>
          <a:p>
            <a:r>
              <a:rPr kumimoji="1" lang="en-US" altLang="ja-JP" dirty="0" smtClean="0"/>
              <a:t>2007/9/4</a:t>
            </a:r>
            <a:endParaRPr kumimoji="1" lang="ja-JP" altLang="en-US" dirty="0"/>
          </a:p>
        </p:txBody>
      </p:sp>
      <p:sp>
        <p:nvSpPr>
          <p:cNvPr id="6" name="フッター プレースホルダ 5"/>
          <p:cNvSpPr>
            <a:spLocks noGrp="1"/>
          </p:cNvSpPr>
          <p:nvPr>
            <p:ph type="ftr" sz="quarter" idx="12"/>
          </p:nvPr>
        </p:nvSpPr>
        <p:spPr/>
        <p:txBody>
          <a:bodyPr/>
          <a:lstStyle/>
          <a:p>
            <a:r>
              <a:rPr kumimoji="1" lang="en-US" altLang="ja-JP" dirty="0" err="1" smtClean="0"/>
              <a:t>Soka</a:t>
            </a:r>
            <a:r>
              <a:rPr kumimoji="1" lang="en-US" altLang="ja-JP" dirty="0" smtClean="0"/>
              <a:t> University - </a:t>
            </a:r>
            <a:r>
              <a:rPr kumimoji="1" lang="en-US" altLang="ja-JP" dirty="0" err="1" smtClean="0"/>
              <a:t>Teshigawara</a:t>
            </a:r>
            <a:r>
              <a:rPr kumimoji="1" lang="en-US" altLang="ja-JP" dirty="0" smtClean="0"/>
              <a:t> Laboratory</a:t>
            </a:r>
            <a:endParaRPr kumimoji="1" lang="ja-JP" altLang="en-US" dirty="0"/>
          </a:p>
        </p:txBody>
      </p:sp>
      <p:sp>
        <p:nvSpPr>
          <p:cNvPr id="7" name="スライド番号プレースホルダ 6"/>
          <p:cNvSpPr>
            <a:spLocks noGrp="1"/>
          </p:cNvSpPr>
          <p:nvPr>
            <p:ph type="sldNum" sz="quarter" idx="13"/>
          </p:nvPr>
        </p:nvSpPr>
        <p:spPr/>
        <p:txBody>
          <a:bodyPr/>
          <a:lstStyle/>
          <a:p>
            <a:fld id="{236DCAE5-2A10-4BC8-8D36-162BAD80F436}" type="slidenum">
              <a:rPr kumimoji="1" lang="ja-JP" altLang="en-US" smtClean="0"/>
              <a:pPr/>
              <a:t>48</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49</a:t>
            </a:fld>
            <a:endParaRPr lang="en-US" altLang="ja-JP"/>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50</a:t>
            </a:fld>
            <a:endParaRPr lang="en-US" altLang="ja-JP"/>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51</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3</a:t>
            </a:fld>
            <a:endParaRPr lang="en-US" altLang="ja-JP"/>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52</a:t>
            </a:fld>
            <a:endParaRPr lang="en-US" altLang="ja-JP"/>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53</a:t>
            </a:fld>
            <a:endParaRPr lang="en-US" altLang="ja-JP"/>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54</a:t>
            </a:fld>
            <a:endParaRPr lang="en-US" altLang="ja-JP"/>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55</a:t>
            </a:fld>
            <a:endParaRPr lang="en-US" altLang="ja-JP"/>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56</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4</a:t>
            </a:fld>
            <a:endParaRPr lang="en-US"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5</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6FE5CE-FD70-47BC-B6CF-F47335702386}" type="slidenum">
              <a:rPr lang="en-US" altLang="ja-JP" smtClean="0"/>
              <a:pPr/>
              <a:t>8</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 イメージ プレースホルダ 1"/>
          <p:cNvSpPr>
            <a:spLocks noGrp="1" noRot="1" noChangeAspect="1" noTextEdit="1"/>
          </p:cNvSpPr>
          <p:nvPr>
            <p:ph type="sldImg"/>
          </p:nvPr>
        </p:nvSpPr>
        <p:spPr>
          <a:ln/>
        </p:spPr>
      </p:sp>
      <p:sp>
        <p:nvSpPr>
          <p:cNvPr id="29699" name="ノート プレースホルダ 2"/>
          <p:cNvSpPr>
            <a:spLocks noGrp="1"/>
          </p:cNvSpPr>
          <p:nvPr>
            <p:ph type="body" idx="1"/>
          </p:nvPr>
        </p:nvSpPr>
        <p:spPr>
          <a:noFill/>
          <a:ln/>
        </p:spPr>
        <p:txBody>
          <a:bodyPr/>
          <a:lstStyle/>
          <a:p>
            <a:r>
              <a:rPr lang="ja-JP" altLang="en-US" dirty="0" smtClean="0">
                <a:latin typeface="Arial" pitchFamily="34" charset="0"/>
                <a:ea typeface="ＭＳ Ｐ明朝" pitchFamily="18" charset="-128"/>
              </a:rPr>
              <a:t>そこで本研究では、これらの問題解決に向けてタイセットに基づいた分散制御の開発に取り組んでいます。</a:t>
            </a:r>
            <a:endParaRPr lang="en-US" altLang="ja-JP" dirty="0" smtClean="0">
              <a:latin typeface="Arial" pitchFamily="34" charset="0"/>
              <a:ea typeface="ＭＳ Ｐ明朝" pitchFamily="18" charset="-128"/>
            </a:endParaRPr>
          </a:p>
        </p:txBody>
      </p:sp>
      <p:sp>
        <p:nvSpPr>
          <p:cNvPr id="29700" name="スライド番号プレースホルダ 3"/>
          <p:cNvSpPr>
            <a:spLocks noGrp="1"/>
          </p:cNvSpPr>
          <p:nvPr>
            <p:ph type="sldNum" sz="quarter" idx="5"/>
          </p:nvPr>
        </p:nvSpPr>
        <p:spPr>
          <a:noFill/>
        </p:spPr>
        <p:txBody>
          <a:bodyPr/>
          <a:lstStyle/>
          <a:p>
            <a:fld id="{5C58F61F-28FC-4334-9209-5430E1F86CF6}" type="slidenum">
              <a:rPr lang="en-US" altLang="ja-JP" smtClean="0">
                <a:latin typeface="Arial" pitchFamily="34" charset="0"/>
                <a:ea typeface="ＭＳ Ｐゴシック" pitchFamily="50" charset="-128"/>
              </a:rPr>
              <a:pPr/>
              <a:t>10</a:t>
            </a:fld>
            <a:endParaRPr lang="en-US" altLang="ja-JP" smtClean="0">
              <a:latin typeface="Arial" pitchFamily="34" charset="0"/>
              <a:ea typeface="ＭＳ Ｐゴシック" pitchFamily="5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831FED76-74EE-4E76-B35C-4D1CE30574F0}" type="slidenum">
              <a:rPr lang="en-US" altLang="ja-JP" smtClean="0"/>
              <a:pPr>
                <a:defRPr/>
              </a:pPr>
              <a:t>12</a:t>
            </a:fld>
            <a:endParaRPr lang="en-US"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gradFill rotWithShape="0">
          <a:gsLst>
            <a:gs pos="0">
              <a:srgbClr val="CCCCFF"/>
            </a:gs>
            <a:gs pos="50000">
              <a:schemeClr val="bg1"/>
            </a:gs>
            <a:gs pos="100000">
              <a:srgbClr val="CCCCFF"/>
            </a:gs>
          </a:gsLst>
          <a:lin ang="18900000" scaled="1"/>
        </a:gra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255588" y="2246313"/>
            <a:ext cx="7772400" cy="1470025"/>
          </a:xfrm>
        </p:spPr>
        <p:txBody>
          <a:bodyPr/>
          <a:lstStyle>
            <a:lvl1pPr algn="r">
              <a:defRPr>
                <a:solidFill>
                  <a:srgbClr val="003399"/>
                </a:solidFill>
              </a:defRPr>
            </a:lvl1pPr>
          </a:lstStyle>
          <a:p>
            <a:r>
              <a:rPr lang="ja-JP" altLang="en-US" smtClean="0"/>
              <a:t>マスタ タイトルの書式設定</a:t>
            </a:r>
            <a:endParaRPr lang="ja-JP" altLang="en-US"/>
          </a:p>
        </p:txBody>
      </p:sp>
      <p:sp>
        <p:nvSpPr>
          <p:cNvPr id="83971" name="Rectangle 3"/>
          <p:cNvSpPr>
            <a:spLocks noGrp="1" noChangeArrowheads="1"/>
          </p:cNvSpPr>
          <p:nvPr>
            <p:ph type="subTitle" idx="1"/>
          </p:nvPr>
        </p:nvSpPr>
        <p:spPr>
          <a:xfrm>
            <a:off x="1371600" y="4124325"/>
            <a:ext cx="6400800" cy="1752600"/>
          </a:xfrm>
        </p:spPr>
        <p:txBody>
          <a:bodyPr/>
          <a:lstStyle>
            <a:lvl1pPr marL="0" indent="0" algn="r">
              <a:buFontTx/>
              <a:buNone/>
              <a:defRPr/>
            </a:lvl1pPr>
          </a:lstStyle>
          <a:p>
            <a:r>
              <a:rPr lang="ja-JP" altLang="en-US" smtClean="0"/>
              <a:t>マスタ サブタイトルの書式設定</a:t>
            </a:r>
            <a:endParaRPr lang="ja-JP" altLang="en-US"/>
          </a:p>
        </p:txBody>
      </p:sp>
      <p:sp>
        <p:nvSpPr>
          <p:cNvPr id="83972" name="Rectangle 4"/>
          <p:cNvSpPr>
            <a:spLocks noGrp="1" noChangeArrowheads="1"/>
          </p:cNvSpPr>
          <p:nvPr>
            <p:ph type="dt" sz="half" idx="2"/>
          </p:nvPr>
        </p:nvSpPr>
        <p:spPr>
          <a:xfrm>
            <a:off x="1187450" y="6165850"/>
            <a:ext cx="2133600" cy="476250"/>
          </a:xfrm>
        </p:spPr>
        <p:txBody>
          <a:bodyPr/>
          <a:lstStyle>
            <a:lvl1pPr>
              <a:defRPr/>
            </a:lvl1pPr>
          </a:lstStyle>
          <a:p>
            <a:endParaRPr lang="en-US" altLang="ja-JP"/>
          </a:p>
        </p:txBody>
      </p:sp>
      <p:sp>
        <p:nvSpPr>
          <p:cNvPr id="83973" name="Rectangle 5"/>
          <p:cNvSpPr>
            <a:spLocks noGrp="1" noChangeArrowheads="1"/>
          </p:cNvSpPr>
          <p:nvPr>
            <p:ph type="ftr" sz="quarter" idx="3"/>
          </p:nvPr>
        </p:nvSpPr>
        <p:spPr>
          <a:xfrm>
            <a:off x="3116263" y="6165850"/>
            <a:ext cx="2895600" cy="476250"/>
          </a:xfrm>
        </p:spPr>
        <p:txBody>
          <a:bodyPr/>
          <a:lstStyle>
            <a:lvl1pPr>
              <a:defRPr/>
            </a:lvl1pPr>
          </a:lstStyle>
          <a:p>
            <a:r>
              <a:rPr lang="ja-JP" altLang="en-US" smtClean="0"/>
              <a:t>勅使河原・篠宮研究室　夏合宿</a:t>
            </a:r>
            <a:endParaRPr lang="en-US" altLang="ja-JP"/>
          </a:p>
        </p:txBody>
      </p:sp>
      <p:sp>
        <p:nvSpPr>
          <p:cNvPr id="83974" name="Rectangle 6"/>
          <p:cNvSpPr>
            <a:spLocks noGrp="1" noChangeArrowheads="1"/>
          </p:cNvSpPr>
          <p:nvPr>
            <p:ph type="sldNum" sz="quarter" idx="4"/>
          </p:nvPr>
        </p:nvSpPr>
        <p:spPr>
          <a:xfrm>
            <a:off x="7010400" y="6165850"/>
            <a:ext cx="2133600" cy="476250"/>
          </a:xfrm>
        </p:spPr>
        <p:txBody>
          <a:bodyPr/>
          <a:lstStyle>
            <a:lvl1pPr>
              <a:defRPr/>
            </a:lvl1pPr>
          </a:lstStyle>
          <a:p>
            <a:fld id="{6A60D7B3-AD03-4B0E-BBD6-F49D40DD13DB}" type="slidenum">
              <a:rPr lang="en-US" altLang="ja-JP"/>
              <a:pPr/>
              <a:t>‹#›</a:t>
            </a:fld>
            <a:endParaRPr lang="en-US" altLang="ja-JP"/>
          </a:p>
        </p:txBody>
      </p:sp>
      <p:sp>
        <p:nvSpPr>
          <p:cNvPr id="83975" name="Line 7"/>
          <p:cNvSpPr>
            <a:spLocks noChangeShapeType="1"/>
          </p:cNvSpPr>
          <p:nvPr/>
        </p:nvSpPr>
        <p:spPr bwMode="auto">
          <a:xfrm>
            <a:off x="0" y="3429000"/>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6" name="Rectangle 8"/>
          <p:cNvSpPr>
            <a:spLocks noChangeArrowheads="1"/>
          </p:cNvSpPr>
          <p:nvPr/>
        </p:nvSpPr>
        <p:spPr bwMode="auto">
          <a:xfrm>
            <a:off x="8101013" y="2420938"/>
            <a:ext cx="215900" cy="1223962"/>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
        <p:nvSpPr>
          <p:cNvPr id="83977" name="Line 9"/>
          <p:cNvSpPr>
            <a:spLocks noChangeShapeType="1"/>
          </p:cNvSpPr>
          <p:nvPr/>
        </p:nvSpPr>
        <p:spPr bwMode="auto">
          <a:xfrm>
            <a:off x="720725" y="6464300"/>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8" name="Line 10"/>
          <p:cNvSpPr>
            <a:spLocks noChangeShapeType="1"/>
          </p:cNvSpPr>
          <p:nvPr/>
        </p:nvSpPr>
        <p:spPr bwMode="auto">
          <a:xfrm>
            <a:off x="250825" y="0"/>
            <a:ext cx="0" cy="685800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3979" name="Text Box 11"/>
          <p:cNvSpPr txBox="1">
            <a:spLocks noChangeArrowheads="1"/>
          </p:cNvSpPr>
          <p:nvPr/>
        </p:nvSpPr>
        <p:spPr bwMode="auto">
          <a:xfrm>
            <a:off x="454025" y="476250"/>
            <a:ext cx="2101850" cy="336550"/>
          </a:xfrm>
          <a:prstGeom prst="rect">
            <a:avLst/>
          </a:prstGeom>
          <a:noFill/>
          <a:ln w="9525" algn="ctr">
            <a:noFill/>
            <a:miter lim="800000"/>
            <a:headEnd/>
            <a:tailEnd/>
          </a:ln>
          <a:effectLst/>
        </p:spPr>
        <p:txBody>
          <a:bodyPr wrap="none">
            <a:spAutoFit/>
          </a:bodyPr>
          <a:lstStyle/>
          <a:p>
            <a:r>
              <a:rPr lang="en-US" altLang="ja-JP" sz="1600">
                <a:solidFill>
                  <a:srgbClr val="333399"/>
                </a:solidFill>
                <a:latin typeface="Bookman Old Style" pitchFamily="18" charset="0"/>
              </a:rPr>
              <a:t>http://www.***.net</a:t>
            </a:r>
          </a:p>
        </p:txBody>
      </p:sp>
      <p:sp>
        <p:nvSpPr>
          <p:cNvPr id="83980" name="Rectangle 12"/>
          <p:cNvSpPr>
            <a:spLocks noChangeArrowheads="1"/>
          </p:cNvSpPr>
          <p:nvPr/>
        </p:nvSpPr>
        <p:spPr bwMode="auto">
          <a:xfrm rot="21600000">
            <a:off x="900113" y="5634038"/>
            <a:ext cx="215900" cy="1223962"/>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04D34CBD-2809-41CA-A510-05FF6B8E05FA}" type="slidenum">
              <a:rPr lang="en-US" altLang="ja-JP"/>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44450"/>
            <a:ext cx="2057400" cy="608171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44450"/>
            <a:ext cx="6019800" cy="608171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BE5E89BB-A23A-4A2B-B535-38BE9FB447B4}" type="slidenum">
              <a:rPr lang="en-US" altLang="ja-JP"/>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8" name="タイトル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ja-JP" altLang="en-US" smtClean="0"/>
              <a:t>マスタ タイトルの書式設定</a:t>
            </a:r>
            <a:endParaRPr kumimoji="0" lang="en-US"/>
          </a:p>
        </p:txBody>
      </p:sp>
      <p:sp>
        <p:nvSpPr>
          <p:cNvPr id="9" name="サブタイトル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 サブタイトルの書式設定</a:t>
            </a:r>
            <a:endParaRPr kumimoji="0" lang="en-US"/>
          </a:p>
        </p:txBody>
      </p:sp>
      <p:sp>
        <p:nvSpPr>
          <p:cNvPr id="28" name="日付プレースホルダ 27"/>
          <p:cNvSpPr>
            <a:spLocks noGrp="1"/>
          </p:cNvSpPr>
          <p:nvPr>
            <p:ph type="dt" sz="half" idx="10"/>
          </p:nvPr>
        </p:nvSpPr>
        <p:spPr>
          <a:xfrm>
            <a:off x="6400800" y="6355080"/>
            <a:ext cx="2286000" cy="365760"/>
          </a:xfrm>
        </p:spPr>
        <p:txBody>
          <a:bodyPr/>
          <a:lstStyle>
            <a:lvl1pPr>
              <a:defRPr sz="1400"/>
            </a:lvl1pPr>
          </a:lstStyle>
          <a:p>
            <a:endParaRPr lang="en-US" altLang="ja-JP"/>
          </a:p>
        </p:txBody>
      </p:sp>
      <p:sp>
        <p:nvSpPr>
          <p:cNvPr id="17" name="フッター プレースホルダ 16"/>
          <p:cNvSpPr>
            <a:spLocks noGrp="1"/>
          </p:cNvSpPr>
          <p:nvPr>
            <p:ph type="ftr" sz="quarter" idx="11"/>
          </p:nvPr>
        </p:nvSpPr>
        <p:spPr>
          <a:xfrm>
            <a:off x="2898648" y="6355080"/>
            <a:ext cx="3474720" cy="365760"/>
          </a:xfrm>
        </p:spPr>
        <p:txBody>
          <a:bodyPr/>
          <a:lstStyle/>
          <a:p>
            <a:r>
              <a:rPr lang="ja-JP" altLang="en-US" smtClean="0"/>
              <a:t>勅使河原・篠宮研究室　夏合宿</a:t>
            </a:r>
            <a:endParaRPr lang="en-US" altLang="ja-JP"/>
          </a:p>
        </p:txBody>
      </p:sp>
      <p:sp>
        <p:nvSpPr>
          <p:cNvPr id="29" name="スライド番号プレースホルダ 28"/>
          <p:cNvSpPr>
            <a:spLocks noGrp="1"/>
          </p:cNvSpPr>
          <p:nvPr>
            <p:ph type="sldNum" sz="quarter" idx="12"/>
          </p:nvPr>
        </p:nvSpPr>
        <p:spPr>
          <a:xfrm>
            <a:off x="1216152" y="6355080"/>
            <a:ext cx="1219200" cy="365760"/>
          </a:xfrm>
        </p:spPr>
        <p:txBody>
          <a:bodyPr/>
          <a:lstStyle/>
          <a:p>
            <a:fld id="{6A60D7B3-AD03-4B0E-BBD6-F49D40DD13DB}" type="slidenum">
              <a:rPr lang="en-US" altLang="ja-JP" smtClean="0"/>
              <a:pPr/>
              <a:t>‹#›</a:t>
            </a:fld>
            <a:endParaRPr lang="en-US" altLang="ja-JP"/>
          </a:p>
        </p:txBody>
      </p:sp>
      <p:sp>
        <p:nvSpPr>
          <p:cNvPr id="21" name="正方形/長方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正方形/長方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正方形/長方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正方形/長方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FBC32092-C876-4BA9-9400-3D63FB9FCF61}" type="slidenum">
              <a:rPr lang="en-US" altLang="ja-JP" smtClean="0"/>
              <a:pPr/>
              <a:t>‹#›</a:t>
            </a:fld>
            <a:endParaRPr lang="en-US" altLang="ja-JP"/>
          </a:p>
        </p:txBody>
      </p:sp>
      <p:sp>
        <p:nvSpPr>
          <p:cNvPr id="8" name="コンテンツ プレースホルダ 7"/>
          <p:cNvSpPr>
            <a:spLocks noGrp="1"/>
          </p:cNvSpPr>
          <p:nvPr>
            <p:ph sz="quarter" idx="1"/>
          </p:nvPr>
        </p:nvSpPr>
        <p:spPr>
          <a:xfrm>
            <a:off x="457200" y="1219200"/>
            <a:ext cx="8229600"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 テキストの書式設定</a:t>
            </a:r>
          </a:p>
        </p:txBody>
      </p:sp>
      <p:sp>
        <p:nvSpPr>
          <p:cNvPr id="4" name="日付プレースホルダ 3"/>
          <p:cNvSpPr>
            <a:spLocks noGrp="1"/>
          </p:cNvSpPr>
          <p:nvPr>
            <p:ph type="dt" sz="half" idx="10"/>
          </p:nvPr>
        </p:nvSpPr>
        <p:spPr>
          <a:xfrm>
            <a:off x="6400800" y="6355080"/>
            <a:ext cx="2286000" cy="365760"/>
          </a:xfrm>
        </p:spPr>
        <p:txBody>
          <a:bodyPr/>
          <a:lstStyle/>
          <a:p>
            <a:endParaRPr lang="en-US" altLang="ja-JP"/>
          </a:p>
        </p:txBody>
      </p:sp>
      <p:sp>
        <p:nvSpPr>
          <p:cNvPr id="5" name="フッター プレースホルダ 4"/>
          <p:cNvSpPr>
            <a:spLocks noGrp="1"/>
          </p:cNvSpPr>
          <p:nvPr>
            <p:ph type="ftr" sz="quarter" idx="11"/>
          </p:nvPr>
        </p:nvSpPr>
        <p:spPr>
          <a:xfrm>
            <a:off x="2898648" y="6355080"/>
            <a:ext cx="3474720" cy="365760"/>
          </a:xfrm>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a:xfrm>
            <a:off x="1069848" y="6355080"/>
            <a:ext cx="1520952" cy="365760"/>
          </a:xfrm>
        </p:spPr>
        <p:txBody>
          <a:bodyPr/>
          <a:lstStyle/>
          <a:p>
            <a:fld id="{DA1E657B-E774-4518-A6D2-13A1D1ACFF09}" type="slidenum">
              <a:rPr lang="en-US" altLang="ja-JP" smtClean="0"/>
              <a:pPr/>
              <a:t>‹#›</a:t>
            </a:fld>
            <a:endParaRPr lang="en-US" altLang="ja-JP"/>
          </a:p>
        </p:txBody>
      </p:sp>
      <p:sp>
        <p:nvSpPr>
          <p:cNvPr id="7" name="正方形/長方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 タイトルの書式設定</a:t>
            </a:r>
            <a:endParaRPr kumimoji="0" lang="en-US"/>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42840D58-ECBE-46D6-8E99-7F4EE3F321E0}" type="slidenum">
              <a:rPr lang="en-US" altLang="ja-JP" smtClean="0"/>
              <a:pPr/>
              <a:t>‹#›</a:t>
            </a:fld>
            <a:endParaRPr lang="en-US" altLang="ja-JP"/>
          </a:p>
        </p:txBody>
      </p:sp>
      <p:sp>
        <p:nvSpPr>
          <p:cNvPr id="9" name="コンテンツ プレースホルダ 8"/>
          <p:cNvSpPr>
            <a:spLocks noGrp="1"/>
          </p:cNvSpPr>
          <p:nvPr>
            <p:ph sz="quarter" idx="1"/>
          </p:nvPr>
        </p:nvSpPr>
        <p:spPr>
          <a:xfrm>
            <a:off x="457200" y="1219200"/>
            <a:ext cx="4041648"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1" name="コンテンツ プレースホルダ 10"/>
          <p:cNvSpPr>
            <a:spLocks noGrp="1"/>
          </p:cNvSpPr>
          <p:nvPr>
            <p:ph sz="quarter" idx="2"/>
          </p:nvPr>
        </p:nvSpPr>
        <p:spPr>
          <a:xfrm>
            <a:off x="4632198" y="1216152"/>
            <a:ext cx="4041648" cy="493776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nchor="ctr"/>
          <a:lstStyle>
            <a:lvl1pPr>
              <a:defRPr/>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 テキストの書式設定</a:t>
            </a:r>
          </a:p>
        </p:txBody>
      </p:sp>
      <p:sp>
        <p:nvSpPr>
          <p:cNvPr id="4" name="テキスト プレースホル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 テキストの書式設定</a:t>
            </a:r>
          </a:p>
        </p:txBody>
      </p:sp>
      <p:sp>
        <p:nvSpPr>
          <p:cNvPr id="7" name="日付プレースホルダ 6"/>
          <p:cNvSpPr>
            <a:spLocks noGrp="1"/>
          </p:cNvSpPr>
          <p:nvPr>
            <p:ph type="dt" sz="half" idx="10"/>
          </p:nvPr>
        </p:nvSpPr>
        <p:spPr/>
        <p:txBody>
          <a:bodyPr/>
          <a:lstStyle/>
          <a:p>
            <a:endParaRPr lang="en-US" altLang="ja-JP"/>
          </a:p>
        </p:txBody>
      </p:sp>
      <p:sp>
        <p:nvSpPr>
          <p:cNvPr id="8" name="フッター プレースホルダ 7"/>
          <p:cNvSpPr>
            <a:spLocks noGrp="1"/>
          </p:cNvSpPr>
          <p:nvPr>
            <p:ph type="ftr" sz="quarter" idx="11"/>
          </p:nvPr>
        </p:nvSpPr>
        <p:spPr/>
        <p:txBody>
          <a:bodyPr/>
          <a:lstStyle/>
          <a:p>
            <a:r>
              <a:rPr lang="ja-JP" altLang="en-US" smtClean="0"/>
              <a:t>勅使河原・篠宮研究室　夏合宿</a:t>
            </a:r>
            <a:endParaRPr lang="en-US" altLang="ja-JP"/>
          </a:p>
        </p:txBody>
      </p:sp>
      <p:sp>
        <p:nvSpPr>
          <p:cNvPr id="9" name="スライド番号プレースホルダ 8"/>
          <p:cNvSpPr>
            <a:spLocks noGrp="1"/>
          </p:cNvSpPr>
          <p:nvPr>
            <p:ph type="sldNum" sz="quarter" idx="12"/>
          </p:nvPr>
        </p:nvSpPr>
        <p:spPr/>
        <p:txBody>
          <a:bodyPr/>
          <a:lstStyle/>
          <a:p>
            <a:fld id="{5BA5CB29-7E02-46C3-8627-67694D773AFF}" type="slidenum">
              <a:rPr lang="en-US" altLang="ja-JP" smtClean="0"/>
              <a:pPr/>
              <a:t>‹#›</a:t>
            </a:fld>
            <a:endParaRPr lang="en-US" altLang="ja-JP"/>
          </a:p>
        </p:txBody>
      </p:sp>
      <p:sp>
        <p:nvSpPr>
          <p:cNvPr id="11" name="コンテンツ プレースホルダ 10"/>
          <p:cNvSpPr>
            <a:spLocks noGrp="1"/>
          </p:cNvSpPr>
          <p:nvPr>
            <p:ph sz="quarter" idx="2"/>
          </p:nvPr>
        </p:nvSpPr>
        <p:spPr>
          <a:xfrm>
            <a:off x="457200" y="2133600"/>
            <a:ext cx="4038600" cy="40386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3" name="コンテンツ プレースホルダ 12"/>
          <p:cNvSpPr>
            <a:spLocks noGrp="1"/>
          </p:cNvSpPr>
          <p:nvPr>
            <p:ph sz="quarter" idx="4"/>
          </p:nvPr>
        </p:nvSpPr>
        <p:spPr>
          <a:xfrm>
            <a:off x="4648200" y="2133600"/>
            <a:ext cx="4038600" cy="40386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 タイトルの書式設定</a:t>
            </a:r>
            <a:endParaRPr kumimoji="0" lang="en-US"/>
          </a:p>
        </p:txBody>
      </p:sp>
      <p:sp>
        <p:nvSpPr>
          <p:cNvPr id="3" name="日付プレースホルダ 2"/>
          <p:cNvSpPr>
            <a:spLocks noGrp="1"/>
          </p:cNvSpPr>
          <p:nvPr>
            <p:ph type="dt" sz="half" idx="10"/>
          </p:nvPr>
        </p:nvSpPr>
        <p:spPr/>
        <p:txBody>
          <a:bodyPr/>
          <a:lstStyle/>
          <a:p>
            <a:endParaRPr lang="en-US" altLang="ja-JP"/>
          </a:p>
        </p:txBody>
      </p:sp>
      <p:sp>
        <p:nvSpPr>
          <p:cNvPr id="4" name="フッター プレースホルダ 3"/>
          <p:cNvSpPr>
            <a:spLocks noGrp="1"/>
          </p:cNvSpPr>
          <p:nvPr>
            <p:ph type="ftr" sz="quarter" idx="11"/>
          </p:nvPr>
        </p:nvSpPr>
        <p:spPr/>
        <p:txBody>
          <a:bodyPr/>
          <a:lstStyle/>
          <a:p>
            <a:r>
              <a:rPr lang="ja-JP" altLang="en-US" smtClean="0"/>
              <a:t>勅使河原・篠宮研究室　夏合宿</a:t>
            </a:r>
            <a:endParaRPr lang="en-US" altLang="ja-JP"/>
          </a:p>
        </p:txBody>
      </p:sp>
      <p:sp>
        <p:nvSpPr>
          <p:cNvPr id="5" name="スライド番号プレースホルダ 4"/>
          <p:cNvSpPr>
            <a:spLocks noGrp="1"/>
          </p:cNvSpPr>
          <p:nvPr>
            <p:ph type="sldNum" sz="quarter" idx="12"/>
          </p:nvPr>
        </p:nvSpPr>
        <p:spPr/>
        <p:txBody>
          <a:bodyPr/>
          <a:lstStyle/>
          <a:p>
            <a:fld id="{77A2E4D2-E2E9-4CB4-97F4-FBCF888CD22F}" type="slidenum">
              <a:rPr lang="en-US" altLang="ja-JP" smtClean="0"/>
              <a:pPr/>
              <a:t>‹#›</a:t>
            </a:fld>
            <a:endParaRPr lang="en-US" altLang="ja-JP"/>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endParaRPr lang="en-US" altLang="ja-JP"/>
          </a:p>
        </p:txBody>
      </p:sp>
      <p:sp>
        <p:nvSpPr>
          <p:cNvPr id="3" name="フッター プレースホルダ 2"/>
          <p:cNvSpPr>
            <a:spLocks noGrp="1"/>
          </p:cNvSpPr>
          <p:nvPr>
            <p:ph type="ftr" sz="quarter" idx="11"/>
          </p:nvPr>
        </p:nvSpPr>
        <p:spPr/>
        <p:txBody>
          <a:bodyPr/>
          <a:lstStyle/>
          <a:p>
            <a:r>
              <a:rPr lang="ja-JP" altLang="en-US" smtClean="0"/>
              <a:t>勅使河原・篠宮研究室　夏合宿</a:t>
            </a:r>
            <a:endParaRPr lang="en-US" altLang="ja-JP"/>
          </a:p>
        </p:txBody>
      </p:sp>
      <p:sp>
        <p:nvSpPr>
          <p:cNvPr id="4" name="スライド番号プレースホルダ 3"/>
          <p:cNvSpPr>
            <a:spLocks noGrp="1"/>
          </p:cNvSpPr>
          <p:nvPr>
            <p:ph type="sldNum" sz="quarter" idx="12"/>
          </p:nvPr>
        </p:nvSpPr>
        <p:spPr/>
        <p:txBody>
          <a:bodyPr/>
          <a:lstStyle/>
          <a:p>
            <a:fld id="{011C14A2-BEEB-4572-939F-224E757525B7}" type="slidenum">
              <a:rPr lang="en-US" altLang="ja-JP" smtClean="0"/>
              <a:pPr/>
              <a:t>‹#›</a:t>
            </a:fld>
            <a:endParaRPr lang="en-US" altLang="ja-JP"/>
          </a:p>
        </p:txBody>
      </p:sp>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ja-JP" altLang="en-US" smtClean="0"/>
              <a:t>マスタ タイトルの書式設定</a:t>
            </a:r>
            <a:endParaRPr kumimoji="0" lang="en-US"/>
          </a:p>
        </p:txBody>
      </p:sp>
      <p:sp>
        <p:nvSpPr>
          <p:cNvPr id="3" name="テキスト プレースホル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 テキストの書式設定</a:t>
            </a:r>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9EA1EF97-2B4D-442D-A2E4-EB286F758911}" type="slidenum">
              <a:rPr lang="en-US" altLang="ja-JP" smtClean="0"/>
              <a:pPr/>
              <a:t>‹#›</a:t>
            </a:fld>
            <a:endParaRPr lang="en-US" altLang="ja-JP"/>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コネクタ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コンテンツ プレースホルダ 11"/>
          <p:cNvSpPr>
            <a:spLocks noGrp="1"/>
          </p:cNvSpPr>
          <p:nvPr>
            <p:ph sz="quarter" idx="1"/>
          </p:nvPr>
        </p:nvSpPr>
        <p:spPr>
          <a:xfrm>
            <a:off x="304800" y="304800"/>
            <a:ext cx="5715000" cy="5715000"/>
          </a:xfrm>
        </p:spPr>
        <p:txBody>
          <a:bodyPr/>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FBC32092-C876-4BA9-9400-3D63FB9FCF61}" type="slidenum">
              <a:rPr lang="en-US" altLang="ja-JP"/>
              <a:pPr/>
              <a:t>‹#›</a:t>
            </a:fld>
            <a:endParaRPr lang="en-US" alt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ja-JP" altLang="en-US" smtClean="0"/>
              <a:t>マスタ タイトルの書式設定</a:t>
            </a:r>
            <a:endParaRPr kumimoji="0" lang="en-US"/>
          </a:p>
        </p:txBody>
      </p:sp>
      <p:sp>
        <p:nvSpPr>
          <p:cNvPr id="3" name="図プレースホル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ja-JP" altLang="en-US" smtClean="0"/>
              <a:t>アイコンをクリックして図を追加</a:t>
            </a:r>
            <a:endParaRPr kumimoji="0" lang="en-US" dirty="0"/>
          </a:p>
        </p:txBody>
      </p:sp>
      <p:sp>
        <p:nvSpPr>
          <p:cNvPr id="4" name="テキスト プレースホル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ja-JP" altLang="en-US" smtClean="0"/>
              <a:t>マスタ テキストの書式設定</a:t>
            </a:r>
          </a:p>
        </p:txBody>
      </p:sp>
      <p:sp>
        <p:nvSpPr>
          <p:cNvPr id="5" name="日付プレースホルダ 4"/>
          <p:cNvSpPr>
            <a:spLocks noGrp="1"/>
          </p:cNvSpPr>
          <p:nvPr>
            <p:ph type="dt" sz="half" idx="10"/>
          </p:nvPr>
        </p:nvSpPr>
        <p:spPr/>
        <p:txBody>
          <a:bodyPr/>
          <a:lstStyle/>
          <a:p>
            <a:endParaRPr lang="en-US" altLang="ja-JP"/>
          </a:p>
        </p:txBody>
      </p:sp>
      <p:sp>
        <p:nvSpPr>
          <p:cNvPr id="6" name="フッター プレースホルダ 5"/>
          <p:cNvSpPr>
            <a:spLocks noGrp="1"/>
          </p:cNvSpPr>
          <p:nvPr>
            <p:ph type="ftr" sz="quarter" idx="11"/>
          </p:nvPr>
        </p:nvSpPr>
        <p:spPr/>
        <p:txBody>
          <a:body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p>
            <a:fld id="{3A74DF92-F27A-4EB3-AE10-52BB291F60B2}" type="slidenum">
              <a:rPr lang="en-US" altLang="ja-JP" smtClean="0"/>
              <a:pPr/>
              <a:t>‹#›</a:t>
            </a:fld>
            <a:endParaRPr lang="en-US" altLang="ja-JP"/>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04D34CBD-2809-41CA-A510-05FF6B8E05FA}" type="slidenum">
              <a:rPr lang="en-US" altLang="ja-JP" smtClean="0"/>
              <a:pPr/>
              <a:t>‹#›</a:t>
            </a:fld>
            <a:endParaRPr lang="en-US" altLang="ja-JP"/>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p>
            <a:endParaRPr lang="en-US" altLang="ja-JP"/>
          </a:p>
        </p:txBody>
      </p:sp>
      <p:sp>
        <p:nvSpPr>
          <p:cNvPr id="5" name="フッター プレースホルダ 4"/>
          <p:cNvSpPr>
            <a:spLocks noGrp="1"/>
          </p:cNvSpPr>
          <p:nvPr>
            <p:ph type="ftr" sz="quarter" idx="11"/>
          </p:nvPr>
        </p:nvSpPr>
        <p:spPr/>
        <p:txBody>
          <a:body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p>
            <a:fld id="{BE5E89BB-A23A-4A2B-B535-38BE9FB447B4}" type="slidenum">
              <a:rPr lang="en-US" altLang="ja-JP" smtClean="0"/>
              <a:pPr/>
              <a:t>‹#›</a:t>
            </a:fld>
            <a:endParaRPr lang="en-US" altLang="ja-JP"/>
          </a:p>
        </p:txBody>
      </p:sp>
      <p:sp>
        <p:nvSpPr>
          <p:cNvPr id="7" name="直線コネクタ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二等辺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コネクタ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endParaRPr lang="en-US" altLang="ja-JP"/>
          </a:p>
        </p:txBody>
      </p:sp>
      <p:sp>
        <p:nvSpPr>
          <p:cNvPr id="5" name="フッター プレースホルダ 4"/>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6" name="スライド番号プレースホルダ 5"/>
          <p:cNvSpPr>
            <a:spLocks noGrp="1"/>
          </p:cNvSpPr>
          <p:nvPr>
            <p:ph type="sldNum" sz="quarter" idx="12"/>
          </p:nvPr>
        </p:nvSpPr>
        <p:spPr/>
        <p:txBody>
          <a:bodyPr/>
          <a:lstStyle>
            <a:lvl1pPr>
              <a:defRPr/>
            </a:lvl1pPr>
          </a:lstStyle>
          <a:p>
            <a:fld id="{DA1E657B-E774-4518-A6D2-13A1D1ACFF09}" type="slidenum">
              <a:rPr lang="en-US" altLang="ja-JP"/>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42840D58-ECBE-46D6-8E99-7F4EE3F321E0}" type="slidenum">
              <a:rPr lang="en-US" altLang="ja-JP"/>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lvl1pPr>
              <a:defRPr/>
            </a:lvl1pPr>
          </a:lstStyle>
          <a:p>
            <a:endParaRPr lang="en-US" altLang="ja-JP"/>
          </a:p>
        </p:txBody>
      </p:sp>
      <p:sp>
        <p:nvSpPr>
          <p:cNvPr id="8" name="フッター プレースホルダ 7"/>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9" name="スライド番号プレースホルダ 8"/>
          <p:cNvSpPr>
            <a:spLocks noGrp="1"/>
          </p:cNvSpPr>
          <p:nvPr>
            <p:ph type="sldNum" sz="quarter" idx="12"/>
          </p:nvPr>
        </p:nvSpPr>
        <p:spPr/>
        <p:txBody>
          <a:bodyPr/>
          <a:lstStyle>
            <a:lvl1pPr>
              <a:defRPr/>
            </a:lvl1pPr>
          </a:lstStyle>
          <a:p>
            <a:fld id="{5BA5CB29-7E02-46C3-8627-67694D773AFF}" type="slidenum">
              <a:rPr lang="en-US" altLang="ja-JP"/>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lvl1pPr>
              <a:defRPr/>
            </a:lvl1pPr>
          </a:lstStyle>
          <a:p>
            <a:endParaRPr lang="en-US" altLang="ja-JP"/>
          </a:p>
        </p:txBody>
      </p:sp>
      <p:sp>
        <p:nvSpPr>
          <p:cNvPr id="4" name="フッター プレースホルダ 3"/>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5" name="スライド番号プレースホルダ 4"/>
          <p:cNvSpPr>
            <a:spLocks noGrp="1"/>
          </p:cNvSpPr>
          <p:nvPr>
            <p:ph type="sldNum" sz="quarter" idx="12"/>
          </p:nvPr>
        </p:nvSpPr>
        <p:spPr/>
        <p:txBody>
          <a:bodyPr/>
          <a:lstStyle>
            <a:lvl1pPr>
              <a:defRPr/>
            </a:lvl1pPr>
          </a:lstStyle>
          <a:p>
            <a:fld id="{77A2E4D2-E2E9-4CB4-97F4-FBCF888CD22F}" type="slidenum">
              <a:rPr lang="en-US" altLang="ja-JP"/>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lvl1pPr>
              <a:defRPr/>
            </a:lvl1pPr>
          </a:lstStyle>
          <a:p>
            <a:endParaRPr lang="en-US" altLang="ja-JP"/>
          </a:p>
        </p:txBody>
      </p:sp>
      <p:sp>
        <p:nvSpPr>
          <p:cNvPr id="3" name="フッター プレースホルダ 2"/>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4" name="スライド番号プレースホルダ 3"/>
          <p:cNvSpPr>
            <a:spLocks noGrp="1"/>
          </p:cNvSpPr>
          <p:nvPr>
            <p:ph type="sldNum" sz="quarter" idx="12"/>
          </p:nvPr>
        </p:nvSpPr>
        <p:spPr/>
        <p:txBody>
          <a:bodyPr/>
          <a:lstStyle>
            <a:lvl1pPr>
              <a:defRPr/>
            </a:lvl1pPr>
          </a:lstStyle>
          <a:p>
            <a:fld id="{011C14A2-BEEB-4572-939F-224E757525B7}" type="slidenum">
              <a:rPr lang="en-US" altLang="ja-JP"/>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9EA1EF97-2B4D-442D-A2E4-EB286F758911}" type="slidenum">
              <a:rPr lang="en-US" altLang="ja-JP"/>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lvl1pPr>
              <a:defRPr/>
            </a:lvl1pPr>
          </a:lstStyle>
          <a:p>
            <a:endParaRPr lang="en-US" altLang="ja-JP"/>
          </a:p>
        </p:txBody>
      </p:sp>
      <p:sp>
        <p:nvSpPr>
          <p:cNvPr id="6" name="フッター プレースホルダ 5"/>
          <p:cNvSpPr>
            <a:spLocks noGrp="1"/>
          </p:cNvSpPr>
          <p:nvPr>
            <p:ph type="ftr" sz="quarter" idx="11"/>
          </p:nvPr>
        </p:nvSpPr>
        <p:spPr/>
        <p:txBody>
          <a:bodyPr/>
          <a:lstStyle>
            <a:lvl1pPr>
              <a:defRPr/>
            </a:lvl1pPr>
          </a:lstStyle>
          <a:p>
            <a:r>
              <a:rPr lang="ja-JP" altLang="en-US" smtClean="0"/>
              <a:t>勅使河原・篠宮研究室　夏合宿</a:t>
            </a:r>
            <a:endParaRPr lang="en-US" altLang="ja-JP"/>
          </a:p>
        </p:txBody>
      </p:sp>
      <p:sp>
        <p:nvSpPr>
          <p:cNvPr id="7" name="スライド番号プレースホルダ 6"/>
          <p:cNvSpPr>
            <a:spLocks noGrp="1"/>
          </p:cNvSpPr>
          <p:nvPr>
            <p:ph type="sldNum" sz="quarter" idx="12"/>
          </p:nvPr>
        </p:nvSpPr>
        <p:spPr/>
        <p:txBody>
          <a:bodyPr/>
          <a:lstStyle>
            <a:lvl1pPr>
              <a:defRPr/>
            </a:lvl1pPr>
          </a:lstStyle>
          <a:p>
            <a:fld id="{3A74DF92-F27A-4EB3-AE10-52BB291F60B2}" type="slidenum">
              <a:rPr lang="en-US" altLang="ja-JP"/>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CCCFF"/>
            </a:gs>
            <a:gs pos="100000">
              <a:schemeClr val="bg1"/>
            </a:gs>
          </a:gsLst>
          <a:lin ang="18900000" scaled="1"/>
        </a:gra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457200" y="4445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819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81924" name="Rectangle 4"/>
          <p:cNvSpPr>
            <a:spLocks noGrp="1" noChangeArrowheads="1"/>
          </p:cNvSpPr>
          <p:nvPr>
            <p:ph type="dt" sz="half" idx="2"/>
          </p:nvPr>
        </p:nvSpPr>
        <p:spPr bwMode="auto">
          <a:xfrm>
            <a:off x="2508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333399"/>
                </a:solidFill>
                <a:latin typeface="+mn-lt"/>
              </a:defRPr>
            </a:lvl1pPr>
          </a:lstStyle>
          <a:p>
            <a:endParaRPr lang="en-US" altLang="ja-JP"/>
          </a:p>
        </p:txBody>
      </p:sp>
      <p:sp>
        <p:nvSpPr>
          <p:cNvPr id="81925"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333399"/>
                </a:solidFill>
                <a:latin typeface="+mn-lt"/>
              </a:defRPr>
            </a:lvl1pPr>
          </a:lstStyle>
          <a:p>
            <a:r>
              <a:rPr lang="ja-JP" altLang="en-US" smtClean="0"/>
              <a:t>勅使河原・篠宮研究室　夏合宿</a:t>
            </a:r>
            <a:endParaRPr lang="en-US" altLang="ja-JP"/>
          </a:p>
        </p:txBody>
      </p:sp>
      <p:sp>
        <p:nvSpPr>
          <p:cNvPr id="81926"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333399"/>
                </a:solidFill>
                <a:latin typeface="+mn-lt"/>
              </a:defRPr>
            </a:lvl1pPr>
          </a:lstStyle>
          <a:p>
            <a:fld id="{046F9B1E-2D3F-40D7-8268-F0BE72A44F3F}" type="slidenum">
              <a:rPr lang="en-US" altLang="ja-JP"/>
              <a:pPr/>
              <a:t>‹#›</a:t>
            </a:fld>
            <a:endParaRPr lang="en-US" altLang="ja-JP"/>
          </a:p>
        </p:txBody>
      </p:sp>
      <p:sp>
        <p:nvSpPr>
          <p:cNvPr id="81927" name="Line 7"/>
          <p:cNvSpPr>
            <a:spLocks noChangeShapeType="1"/>
          </p:cNvSpPr>
          <p:nvPr/>
        </p:nvSpPr>
        <p:spPr bwMode="auto">
          <a:xfrm>
            <a:off x="0" y="115888"/>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28" name="Line 8"/>
          <p:cNvSpPr>
            <a:spLocks noChangeShapeType="1"/>
          </p:cNvSpPr>
          <p:nvPr/>
        </p:nvSpPr>
        <p:spPr bwMode="auto">
          <a:xfrm>
            <a:off x="720725" y="1052513"/>
            <a:ext cx="8459788"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29" name="Rectangle 9"/>
          <p:cNvSpPr>
            <a:spLocks noChangeArrowheads="1"/>
          </p:cNvSpPr>
          <p:nvPr/>
        </p:nvSpPr>
        <p:spPr bwMode="auto">
          <a:xfrm>
            <a:off x="8820150" y="0"/>
            <a:ext cx="215900" cy="1223963"/>
          </a:xfrm>
          <a:prstGeom prst="rect">
            <a:avLst/>
          </a:prstGeom>
          <a:gradFill rotWithShape="1">
            <a:gsLst>
              <a:gs pos="0">
                <a:srgbClr val="6666FF"/>
              </a:gs>
              <a:gs pos="100000">
                <a:srgbClr val="6666FF">
                  <a:gamma/>
                  <a:tint val="7372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endParaRPr lang="ja-JP" altLang="en-US"/>
          </a:p>
        </p:txBody>
      </p:sp>
      <p:sp>
        <p:nvSpPr>
          <p:cNvPr id="81930" name="Line 10"/>
          <p:cNvSpPr>
            <a:spLocks noChangeShapeType="1"/>
          </p:cNvSpPr>
          <p:nvPr/>
        </p:nvSpPr>
        <p:spPr bwMode="auto">
          <a:xfrm>
            <a:off x="684213" y="6670675"/>
            <a:ext cx="8459787" cy="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
        <p:nvSpPr>
          <p:cNvPr id="81931" name="Line 11"/>
          <p:cNvSpPr>
            <a:spLocks noChangeShapeType="1"/>
          </p:cNvSpPr>
          <p:nvPr/>
        </p:nvSpPr>
        <p:spPr bwMode="auto">
          <a:xfrm>
            <a:off x="250825" y="0"/>
            <a:ext cx="0" cy="6858000"/>
          </a:xfrm>
          <a:prstGeom prst="line">
            <a:avLst/>
          </a:prstGeom>
          <a:noFill/>
          <a:ln w="12700">
            <a:solidFill>
              <a:srgbClr val="6666FF"/>
            </a:solidFill>
            <a:round/>
            <a:headEnd/>
            <a:tailEnd/>
          </a:ln>
          <a:effectLst>
            <a:outerShdw dist="35921" dir="2700000" algn="ctr" rotWithShape="0">
              <a:schemeClr val="bg2"/>
            </a:outerShdw>
          </a:effectLst>
        </p:spPr>
        <p:txBody>
          <a:bodyPr wrap="none" anchor="ctr"/>
          <a:lstStyle/>
          <a:p>
            <a:endParaRPr lang="ja-JP"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rtl="0" eaLnBrk="1" fontAlgn="base" hangingPunct="1">
        <a:spcBef>
          <a:spcPct val="0"/>
        </a:spcBef>
        <a:spcAft>
          <a:spcPct val="0"/>
        </a:spcAft>
        <a:defRPr kumimoji="1" sz="3600">
          <a:solidFill>
            <a:srgbClr val="333399"/>
          </a:solidFill>
          <a:latin typeface="+mj-lt"/>
          <a:ea typeface="+mj-ea"/>
          <a:cs typeface="+mj-cs"/>
        </a:defRPr>
      </a:lvl1pPr>
      <a:lvl2pPr algn="ctr" rtl="0" eaLnBrk="1" fontAlgn="base" hangingPunct="1">
        <a:spcBef>
          <a:spcPct val="0"/>
        </a:spcBef>
        <a:spcAft>
          <a:spcPct val="0"/>
        </a:spcAft>
        <a:defRPr kumimoji="1" sz="3600">
          <a:solidFill>
            <a:srgbClr val="333399"/>
          </a:solidFill>
          <a:latin typeface="Arial" charset="0"/>
          <a:ea typeface="ＭＳ Ｐゴシック" charset="-128"/>
        </a:defRPr>
      </a:lvl2pPr>
      <a:lvl3pPr algn="ctr" rtl="0" eaLnBrk="1" fontAlgn="base" hangingPunct="1">
        <a:spcBef>
          <a:spcPct val="0"/>
        </a:spcBef>
        <a:spcAft>
          <a:spcPct val="0"/>
        </a:spcAft>
        <a:defRPr kumimoji="1" sz="3600">
          <a:solidFill>
            <a:srgbClr val="333399"/>
          </a:solidFill>
          <a:latin typeface="Arial" charset="0"/>
          <a:ea typeface="ＭＳ Ｐゴシック" charset="-128"/>
        </a:defRPr>
      </a:lvl3pPr>
      <a:lvl4pPr algn="ctr" rtl="0" eaLnBrk="1" fontAlgn="base" hangingPunct="1">
        <a:spcBef>
          <a:spcPct val="0"/>
        </a:spcBef>
        <a:spcAft>
          <a:spcPct val="0"/>
        </a:spcAft>
        <a:defRPr kumimoji="1" sz="3600">
          <a:solidFill>
            <a:srgbClr val="333399"/>
          </a:solidFill>
          <a:latin typeface="Arial" charset="0"/>
          <a:ea typeface="ＭＳ Ｐゴシック" charset="-128"/>
        </a:defRPr>
      </a:lvl4pPr>
      <a:lvl5pPr algn="ctr" rtl="0" eaLnBrk="1" fontAlgn="base" hangingPunct="1">
        <a:spcBef>
          <a:spcPct val="0"/>
        </a:spcBef>
        <a:spcAft>
          <a:spcPct val="0"/>
        </a:spcAft>
        <a:defRPr kumimoji="1" sz="3600">
          <a:solidFill>
            <a:srgbClr val="333399"/>
          </a:solidFill>
          <a:latin typeface="Arial" charset="0"/>
          <a:ea typeface="ＭＳ Ｐゴシック" charset="-128"/>
        </a:defRPr>
      </a:lvl5pPr>
      <a:lvl6pPr marL="457200" algn="ctr" rtl="0" eaLnBrk="1" fontAlgn="base" hangingPunct="1">
        <a:spcBef>
          <a:spcPct val="0"/>
        </a:spcBef>
        <a:spcAft>
          <a:spcPct val="0"/>
        </a:spcAft>
        <a:defRPr kumimoji="1" sz="3600">
          <a:solidFill>
            <a:srgbClr val="333399"/>
          </a:solidFill>
          <a:latin typeface="Arial" charset="0"/>
          <a:ea typeface="ＭＳ Ｐゴシック" charset="-128"/>
        </a:defRPr>
      </a:lvl6pPr>
      <a:lvl7pPr marL="914400" algn="ctr" rtl="0" eaLnBrk="1" fontAlgn="base" hangingPunct="1">
        <a:spcBef>
          <a:spcPct val="0"/>
        </a:spcBef>
        <a:spcAft>
          <a:spcPct val="0"/>
        </a:spcAft>
        <a:defRPr kumimoji="1" sz="3600">
          <a:solidFill>
            <a:srgbClr val="333399"/>
          </a:solidFill>
          <a:latin typeface="Arial" charset="0"/>
          <a:ea typeface="ＭＳ Ｐゴシック" charset="-128"/>
        </a:defRPr>
      </a:lvl7pPr>
      <a:lvl8pPr marL="1371600" algn="ctr" rtl="0" eaLnBrk="1" fontAlgn="base" hangingPunct="1">
        <a:spcBef>
          <a:spcPct val="0"/>
        </a:spcBef>
        <a:spcAft>
          <a:spcPct val="0"/>
        </a:spcAft>
        <a:defRPr kumimoji="1" sz="3600">
          <a:solidFill>
            <a:srgbClr val="333399"/>
          </a:solidFill>
          <a:latin typeface="Arial" charset="0"/>
          <a:ea typeface="ＭＳ Ｐゴシック" charset="-128"/>
        </a:defRPr>
      </a:lvl8pPr>
      <a:lvl9pPr marL="1828800" algn="ctr" rtl="0" eaLnBrk="1" fontAlgn="base" hangingPunct="1">
        <a:spcBef>
          <a:spcPct val="0"/>
        </a:spcBef>
        <a:spcAft>
          <a:spcPct val="0"/>
        </a:spcAft>
        <a:defRPr kumimoji="1" sz="3600">
          <a:solidFill>
            <a:srgbClr val="333399"/>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rgbClr val="5F5F5F"/>
          </a:solidFill>
          <a:latin typeface="+mn-lt"/>
          <a:ea typeface="+mn-ea"/>
          <a:cs typeface="+mn-cs"/>
        </a:defRPr>
      </a:lvl1pPr>
      <a:lvl2pPr marL="742950" indent="-285750" algn="l" rtl="0" eaLnBrk="1" fontAlgn="base" hangingPunct="1">
        <a:spcBef>
          <a:spcPct val="20000"/>
        </a:spcBef>
        <a:spcAft>
          <a:spcPct val="0"/>
        </a:spcAft>
        <a:buChar char="–"/>
        <a:defRPr kumimoji="1" sz="2800">
          <a:solidFill>
            <a:srgbClr val="5F5F5F"/>
          </a:solidFill>
          <a:latin typeface="+mn-lt"/>
          <a:ea typeface="+mn-ea"/>
        </a:defRPr>
      </a:lvl2pPr>
      <a:lvl3pPr marL="1143000" indent="-228600" algn="l" rtl="0" eaLnBrk="1" fontAlgn="base" hangingPunct="1">
        <a:spcBef>
          <a:spcPct val="20000"/>
        </a:spcBef>
        <a:spcAft>
          <a:spcPct val="0"/>
        </a:spcAft>
        <a:buChar char="•"/>
        <a:defRPr kumimoji="1" sz="2400">
          <a:solidFill>
            <a:srgbClr val="5F5F5F"/>
          </a:solidFill>
          <a:latin typeface="+mn-lt"/>
          <a:ea typeface="+mn-ea"/>
        </a:defRPr>
      </a:lvl3pPr>
      <a:lvl4pPr marL="1600200" indent="-228600" algn="l" rtl="0" eaLnBrk="1" fontAlgn="base" hangingPunct="1">
        <a:spcBef>
          <a:spcPct val="20000"/>
        </a:spcBef>
        <a:spcAft>
          <a:spcPct val="0"/>
        </a:spcAft>
        <a:buChar char="–"/>
        <a:defRPr kumimoji="1" sz="2000">
          <a:solidFill>
            <a:srgbClr val="5F5F5F"/>
          </a:solidFill>
          <a:latin typeface="+mn-lt"/>
          <a:ea typeface="+mn-ea"/>
        </a:defRPr>
      </a:lvl4pPr>
      <a:lvl5pPr marL="2057400" indent="-228600" algn="l" rtl="0" eaLnBrk="1" fontAlgn="base" hangingPunct="1">
        <a:spcBef>
          <a:spcPct val="20000"/>
        </a:spcBef>
        <a:spcAft>
          <a:spcPct val="0"/>
        </a:spcAft>
        <a:buChar char="»"/>
        <a:defRPr kumimoji="1" sz="2000">
          <a:solidFill>
            <a:srgbClr val="5F5F5F"/>
          </a:solidFill>
          <a:latin typeface="+mn-lt"/>
          <a:ea typeface="+mn-ea"/>
        </a:defRPr>
      </a:lvl5pPr>
      <a:lvl6pPr marL="2514600" indent="-228600" algn="l" rtl="0" eaLnBrk="1" fontAlgn="base" hangingPunct="1">
        <a:spcBef>
          <a:spcPct val="20000"/>
        </a:spcBef>
        <a:spcAft>
          <a:spcPct val="0"/>
        </a:spcAft>
        <a:buChar char="»"/>
        <a:defRPr kumimoji="1" sz="2000">
          <a:solidFill>
            <a:srgbClr val="5F5F5F"/>
          </a:solidFill>
          <a:latin typeface="+mn-lt"/>
          <a:ea typeface="+mn-ea"/>
        </a:defRPr>
      </a:lvl6pPr>
      <a:lvl7pPr marL="2971800" indent="-228600" algn="l" rtl="0" eaLnBrk="1" fontAlgn="base" hangingPunct="1">
        <a:spcBef>
          <a:spcPct val="20000"/>
        </a:spcBef>
        <a:spcAft>
          <a:spcPct val="0"/>
        </a:spcAft>
        <a:buChar char="»"/>
        <a:defRPr kumimoji="1" sz="2000">
          <a:solidFill>
            <a:srgbClr val="5F5F5F"/>
          </a:solidFill>
          <a:latin typeface="+mn-lt"/>
          <a:ea typeface="+mn-ea"/>
        </a:defRPr>
      </a:lvl7pPr>
      <a:lvl8pPr marL="3429000" indent="-228600" algn="l" rtl="0" eaLnBrk="1" fontAlgn="base" hangingPunct="1">
        <a:spcBef>
          <a:spcPct val="20000"/>
        </a:spcBef>
        <a:spcAft>
          <a:spcPct val="0"/>
        </a:spcAft>
        <a:buChar char="»"/>
        <a:defRPr kumimoji="1" sz="2000">
          <a:solidFill>
            <a:srgbClr val="5F5F5F"/>
          </a:solidFill>
          <a:latin typeface="+mn-lt"/>
          <a:ea typeface="+mn-ea"/>
        </a:defRPr>
      </a:lvl8pPr>
      <a:lvl9pPr marL="3886200" indent="-228600" algn="l" rtl="0" eaLnBrk="1" fontAlgn="base" hangingPunct="1">
        <a:spcBef>
          <a:spcPct val="20000"/>
        </a:spcBef>
        <a:spcAft>
          <a:spcPct val="0"/>
        </a:spcAft>
        <a:buChar char="»"/>
        <a:defRPr kumimoji="1" sz="2000">
          <a:solidFill>
            <a:srgbClr val="5F5F5F"/>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 21"/>
          <p:cNvSpPr>
            <a:spLocks noGrp="1"/>
          </p:cNvSpPr>
          <p:nvPr>
            <p:ph type="title"/>
          </p:nvPr>
        </p:nvSpPr>
        <p:spPr>
          <a:xfrm>
            <a:off x="457200" y="152400"/>
            <a:ext cx="8229600" cy="990600"/>
          </a:xfrm>
          <a:prstGeom prst="rect">
            <a:avLst/>
          </a:prstGeom>
        </p:spPr>
        <p:txBody>
          <a:bodyPr vert="horz" anchor="b" anchorCtr="0">
            <a:normAutofit/>
          </a:bodyPr>
          <a:lstStyle/>
          <a:p>
            <a:r>
              <a:rPr kumimoji="0" lang="ja-JP" altLang="en-US" smtClean="0"/>
              <a:t>マスタ タイトルの書式設定</a:t>
            </a:r>
            <a:endParaRPr kumimoji="0" lang="en-US"/>
          </a:p>
        </p:txBody>
      </p:sp>
      <p:sp>
        <p:nvSpPr>
          <p:cNvPr id="13" name="テキスト プレースホル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ja-JP" altLang="en-US" smtClean="0"/>
              <a:t>マスタ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4" name="日付プレースホル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endParaRPr lang="en-US" altLang="ja-JP"/>
          </a:p>
        </p:txBody>
      </p:sp>
      <p:sp>
        <p:nvSpPr>
          <p:cNvPr id="3" name="フッター プレースホル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ja-JP" altLang="en-US" smtClean="0"/>
              <a:t>勅使河原・篠宮研究室　夏合宿</a:t>
            </a:r>
            <a:endParaRPr lang="en-US" altLang="ja-JP"/>
          </a:p>
        </p:txBody>
      </p:sp>
      <p:sp>
        <p:nvSpPr>
          <p:cNvPr id="23" name="スライド番号プレースホル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046F9B1E-2D3F-40D7-8268-F0BE72A44F3F}" type="slidenum">
              <a:rPr lang="en-US" altLang="ja-JP" smtClean="0"/>
              <a:pPr/>
              <a:t>‹#›</a:t>
            </a:fld>
            <a:endParaRPr lang="en-US" altLang="ja-JP"/>
          </a:p>
        </p:txBody>
      </p:sp>
      <p:sp>
        <p:nvSpPr>
          <p:cNvPr id="28" name="直線コネクタ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コネクタ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二等辺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rtl="0" eaLnBrk="1" latinLnBrk="0" hangingPunct="1">
        <a:spcBef>
          <a:spcPct val="0"/>
        </a:spcBef>
        <a:buNone/>
        <a:defRPr kumimoji="1"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5.bin"/><Relationship Id="rId18" Type="http://schemas.openxmlformats.org/officeDocument/2006/relationships/image" Target="../media/image12.wmf"/><Relationship Id="rId26" Type="http://schemas.openxmlformats.org/officeDocument/2006/relationships/image" Target="../media/image16.wmf"/><Relationship Id="rId3" Type="http://schemas.openxmlformats.org/officeDocument/2006/relationships/slideLayout" Target="../slideLayouts/slideLayout13.xml"/><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9.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openxmlformats.org/officeDocument/2006/relationships/tags" Target="../tags/tag1.xml"/><Relationship Id="rId16" Type="http://schemas.openxmlformats.org/officeDocument/2006/relationships/image" Target="../media/image11.wmf"/><Relationship Id="rId20" Type="http://schemas.openxmlformats.org/officeDocument/2006/relationships/image" Target="../media/image13.wmf"/><Relationship Id="rId29"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4.bin"/><Relationship Id="rId24" Type="http://schemas.openxmlformats.org/officeDocument/2006/relationships/image" Target="../media/image15.wmf"/><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17.wmf"/><Relationship Id="rId10" Type="http://schemas.openxmlformats.org/officeDocument/2006/relationships/image" Target="../media/image8.wmf"/><Relationship Id="rId19" Type="http://schemas.openxmlformats.org/officeDocument/2006/relationships/oleObject" Target="../embeddings/oleObject8.bin"/><Relationship Id="rId4" Type="http://schemas.openxmlformats.org/officeDocument/2006/relationships/notesSlide" Target="../notesSlides/notesSlide8.xml"/><Relationship Id="rId9" Type="http://schemas.openxmlformats.org/officeDocument/2006/relationships/oleObject" Target="../embeddings/oleObject3.bin"/><Relationship Id="rId14" Type="http://schemas.openxmlformats.org/officeDocument/2006/relationships/image" Target="../media/image10.wmf"/><Relationship Id="rId22" Type="http://schemas.openxmlformats.org/officeDocument/2006/relationships/image" Target="../media/image14.wmf"/><Relationship Id="rId27" Type="http://schemas.openxmlformats.org/officeDocument/2006/relationships/oleObject" Target="../embeddings/oleObject12.bin"/><Relationship Id="rId30"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7.wmf"/><Relationship Id="rId18" Type="http://schemas.openxmlformats.org/officeDocument/2006/relationships/oleObject" Target="../embeddings/oleObject21.bin"/><Relationship Id="rId26" Type="http://schemas.openxmlformats.org/officeDocument/2006/relationships/oleObject" Target="../embeddings/oleObject25.bin"/><Relationship Id="rId3" Type="http://schemas.openxmlformats.org/officeDocument/2006/relationships/notesSlide" Target="../notesSlides/notesSlide9.xml"/><Relationship Id="rId21" Type="http://schemas.openxmlformats.org/officeDocument/2006/relationships/image" Target="../media/image11.wmf"/><Relationship Id="rId7" Type="http://schemas.openxmlformats.org/officeDocument/2006/relationships/image" Target="../media/image22.wmf"/><Relationship Id="rId12" Type="http://schemas.openxmlformats.org/officeDocument/2006/relationships/oleObject" Target="../embeddings/oleObject18.bin"/><Relationship Id="rId17" Type="http://schemas.openxmlformats.org/officeDocument/2006/relationships/image" Target="../media/image9.wmf"/><Relationship Id="rId25" Type="http://schemas.openxmlformats.org/officeDocument/2006/relationships/image" Target="../media/image12.wmf"/><Relationship Id="rId2" Type="http://schemas.openxmlformats.org/officeDocument/2006/relationships/slideLayout" Target="../slideLayouts/slideLayout13.xml"/><Relationship Id="rId16" Type="http://schemas.openxmlformats.org/officeDocument/2006/relationships/oleObject" Target="../embeddings/oleObject20.bin"/><Relationship Id="rId20" Type="http://schemas.openxmlformats.org/officeDocument/2006/relationships/oleObject" Target="../embeddings/oleObject22.bin"/><Relationship Id="rId29" Type="http://schemas.openxmlformats.org/officeDocument/2006/relationships/image" Target="../media/image14.wmf"/><Relationship Id="rId1" Type="http://schemas.openxmlformats.org/officeDocument/2006/relationships/vmlDrawing" Target="../drawings/vmlDrawing2.vml"/><Relationship Id="rId6" Type="http://schemas.openxmlformats.org/officeDocument/2006/relationships/oleObject" Target="../embeddings/oleObject15.bin"/><Relationship Id="rId11" Type="http://schemas.openxmlformats.org/officeDocument/2006/relationships/image" Target="../media/image6.wmf"/><Relationship Id="rId24" Type="http://schemas.openxmlformats.org/officeDocument/2006/relationships/oleObject" Target="../embeddings/oleObject24.bin"/><Relationship Id="rId5" Type="http://schemas.openxmlformats.org/officeDocument/2006/relationships/image" Target="../media/image21.wmf"/><Relationship Id="rId15" Type="http://schemas.openxmlformats.org/officeDocument/2006/relationships/image" Target="../media/image8.wmf"/><Relationship Id="rId23" Type="http://schemas.openxmlformats.org/officeDocument/2006/relationships/image" Target="../media/image24.wmf"/><Relationship Id="rId28" Type="http://schemas.openxmlformats.org/officeDocument/2006/relationships/oleObject" Target="../embeddings/oleObject26.bin"/><Relationship Id="rId10" Type="http://schemas.openxmlformats.org/officeDocument/2006/relationships/oleObject" Target="../embeddings/oleObject17.bin"/><Relationship Id="rId19" Type="http://schemas.openxmlformats.org/officeDocument/2006/relationships/image" Target="../media/image10.wmf"/><Relationship Id="rId4" Type="http://schemas.openxmlformats.org/officeDocument/2006/relationships/oleObject" Target="../embeddings/oleObject14.bin"/><Relationship Id="rId9" Type="http://schemas.openxmlformats.org/officeDocument/2006/relationships/image" Target="../media/image23.wmf"/><Relationship Id="rId14" Type="http://schemas.openxmlformats.org/officeDocument/2006/relationships/oleObject" Target="../embeddings/oleObject19.bin"/><Relationship Id="rId22" Type="http://schemas.openxmlformats.org/officeDocument/2006/relationships/oleObject" Target="../embeddings/oleObject23.bin"/><Relationship Id="rId27" Type="http://schemas.openxmlformats.org/officeDocument/2006/relationships/image" Target="../media/image13.wmf"/></Relationships>
</file>

<file path=ppt/slides/_rels/slide13.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32.bin"/><Relationship Id="rId18" Type="http://schemas.openxmlformats.org/officeDocument/2006/relationships/image" Target="../media/image10.wmf"/><Relationship Id="rId26" Type="http://schemas.openxmlformats.org/officeDocument/2006/relationships/image" Target="../media/image13.wmf"/><Relationship Id="rId3" Type="http://schemas.openxmlformats.org/officeDocument/2006/relationships/oleObject" Target="../embeddings/oleObject27.bin"/><Relationship Id="rId21" Type="http://schemas.openxmlformats.org/officeDocument/2006/relationships/oleObject" Target="../embeddings/oleObject36.bin"/><Relationship Id="rId7" Type="http://schemas.openxmlformats.org/officeDocument/2006/relationships/oleObject" Target="../embeddings/oleObject29.bin"/><Relationship Id="rId12" Type="http://schemas.openxmlformats.org/officeDocument/2006/relationships/image" Target="../media/image7.wmf"/><Relationship Id="rId17" Type="http://schemas.openxmlformats.org/officeDocument/2006/relationships/oleObject" Target="../embeddings/oleObject34.bin"/><Relationship Id="rId25" Type="http://schemas.openxmlformats.org/officeDocument/2006/relationships/oleObject" Target="../embeddings/oleObject38.bin"/><Relationship Id="rId2" Type="http://schemas.openxmlformats.org/officeDocument/2006/relationships/slideLayout" Target="../slideLayouts/slideLayout13.xml"/><Relationship Id="rId16" Type="http://schemas.openxmlformats.org/officeDocument/2006/relationships/image" Target="../media/image9.wmf"/><Relationship Id="rId20" Type="http://schemas.openxmlformats.org/officeDocument/2006/relationships/image" Target="../media/image11.wmf"/><Relationship Id="rId29" Type="http://schemas.openxmlformats.org/officeDocument/2006/relationships/image" Target="../media/image19.png"/><Relationship Id="rId1" Type="http://schemas.openxmlformats.org/officeDocument/2006/relationships/vmlDrawing" Target="../drawings/vmlDrawing3.vml"/><Relationship Id="rId6" Type="http://schemas.openxmlformats.org/officeDocument/2006/relationships/image" Target="../media/image22.wmf"/><Relationship Id="rId11" Type="http://schemas.openxmlformats.org/officeDocument/2006/relationships/oleObject" Target="../embeddings/oleObject31.bin"/><Relationship Id="rId24" Type="http://schemas.openxmlformats.org/officeDocument/2006/relationships/image" Target="../media/image12.wmf"/><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7.bin"/><Relationship Id="rId28" Type="http://schemas.openxmlformats.org/officeDocument/2006/relationships/image" Target="../media/image14.wmf"/><Relationship Id="rId10" Type="http://schemas.openxmlformats.org/officeDocument/2006/relationships/image" Target="../media/image6.wmf"/><Relationship Id="rId19" Type="http://schemas.openxmlformats.org/officeDocument/2006/relationships/oleObject" Target="../embeddings/oleObject35.bin"/><Relationship Id="rId4" Type="http://schemas.openxmlformats.org/officeDocument/2006/relationships/image" Target="../media/image21.wmf"/><Relationship Id="rId9" Type="http://schemas.openxmlformats.org/officeDocument/2006/relationships/oleObject" Target="../embeddings/oleObject30.bin"/><Relationship Id="rId14" Type="http://schemas.openxmlformats.org/officeDocument/2006/relationships/image" Target="../media/image8.wmf"/><Relationship Id="rId22" Type="http://schemas.openxmlformats.org/officeDocument/2006/relationships/image" Target="../media/image24.wmf"/><Relationship Id="rId27"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0.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35.wmf"/><Relationship Id="rId11" Type="http://schemas.openxmlformats.org/officeDocument/2006/relationships/image" Target="../media/image380.png"/><Relationship Id="rId5" Type="http://schemas.openxmlformats.org/officeDocument/2006/relationships/oleObject" Target="../embeddings/oleObject41.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3.bin"/></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44.png"/><Relationship Id="rId7" Type="http://schemas.openxmlformats.org/officeDocument/2006/relationships/oleObject" Target="../embeddings/oleObject45.bin"/><Relationship Id="rId12" Type="http://schemas.openxmlformats.org/officeDocument/2006/relationships/image" Target="../media/image37.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34.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36.wmf"/><Relationship Id="rId4" Type="http://schemas.openxmlformats.org/officeDocument/2006/relationships/image" Target="../media/image39.png"/><Relationship Id="rId9" Type="http://schemas.openxmlformats.org/officeDocument/2006/relationships/oleObject" Target="../embeddings/oleObject46.bin"/></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46.png"/><Relationship Id="rId7" Type="http://schemas.openxmlformats.org/officeDocument/2006/relationships/oleObject" Target="../embeddings/oleObject49.bin"/><Relationship Id="rId12" Type="http://schemas.openxmlformats.org/officeDocument/2006/relationships/image" Target="../media/image37.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34.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36.wmf"/><Relationship Id="rId4" Type="http://schemas.openxmlformats.org/officeDocument/2006/relationships/image" Target="../media/image40.png"/><Relationship Id="rId9" Type="http://schemas.openxmlformats.org/officeDocument/2006/relationships/oleObject" Target="../embeddings/oleObject50.bin"/></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slideLayout" Target="../slideLayouts/slideLayout13.xml"/><Relationship Id="rId7" Type="http://schemas.openxmlformats.org/officeDocument/2006/relationships/oleObject" Target="../embeddings/oleObject53.bin"/><Relationship Id="rId12" Type="http://schemas.openxmlformats.org/officeDocument/2006/relationships/image" Target="../media/image37.wmf"/><Relationship Id="rId17" Type="http://schemas.openxmlformats.org/officeDocument/2006/relationships/image" Target="../media/image53.png"/><Relationship Id="rId2" Type="http://schemas.openxmlformats.org/officeDocument/2006/relationships/tags" Target="../tags/tag2.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vmlDrawing" Target="../drawings/vmlDrawing7.vml"/><Relationship Id="rId6" Type="http://schemas.openxmlformats.org/officeDocument/2006/relationships/image" Target="../media/image34.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image" Target="../media/image51.png"/><Relationship Id="rId10" Type="http://schemas.openxmlformats.org/officeDocument/2006/relationships/image" Target="../media/image36.wmf"/><Relationship Id="rId19" Type="http://schemas.openxmlformats.org/officeDocument/2006/relationships/image" Target="../media/image55.png"/><Relationship Id="rId4" Type="http://schemas.openxmlformats.org/officeDocument/2006/relationships/notesSlide" Target="../notesSlides/notesSlide13.xml"/><Relationship Id="rId9"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oleObject" Target="../embeddings/oleObject61.bin"/><Relationship Id="rId3" Type="http://schemas.openxmlformats.org/officeDocument/2006/relationships/image" Target="../media/image43.png"/><Relationship Id="rId7" Type="http://schemas.openxmlformats.org/officeDocument/2006/relationships/image" Target="../media/image35.wmf"/><Relationship Id="rId12" Type="http://schemas.openxmlformats.org/officeDocument/2006/relationships/oleObject" Target="../embeddings/oleObject60.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57.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oleObject" Target="../embeddings/oleObject63.bin"/><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36.wmf"/><Relationship Id="rId14" Type="http://schemas.openxmlformats.org/officeDocument/2006/relationships/oleObject" Target="../embeddings/oleObject6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0.jpeg"/><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3" Type="http://schemas.openxmlformats.org/officeDocument/2006/relationships/image" Target="../media/image63.wmf"/><Relationship Id="rId18" Type="http://schemas.openxmlformats.org/officeDocument/2006/relationships/oleObject" Target="../embeddings/oleObject71.bin"/><Relationship Id="rId26" Type="http://schemas.openxmlformats.org/officeDocument/2006/relationships/oleObject" Target="../embeddings/oleObject77.bin"/><Relationship Id="rId39" Type="http://schemas.openxmlformats.org/officeDocument/2006/relationships/oleObject" Target="../embeddings/oleObject89.bin"/><Relationship Id="rId21" Type="http://schemas.openxmlformats.org/officeDocument/2006/relationships/image" Target="../media/image10.wmf"/><Relationship Id="rId34" Type="http://schemas.openxmlformats.org/officeDocument/2006/relationships/oleObject" Target="../embeddings/oleObject85.bin"/><Relationship Id="rId7" Type="http://schemas.openxmlformats.org/officeDocument/2006/relationships/image" Target="../media/image22.wmf"/><Relationship Id="rId12" Type="http://schemas.openxmlformats.org/officeDocument/2006/relationships/oleObject" Target="../embeddings/oleObject68.bin"/><Relationship Id="rId17" Type="http://schemas.openxmlformats.org/officeDocument/2006/relationships/image" Target="../media/image8.wmf"/><Relationship Id="rId25" Type="http://schemas.openxmlformats.org/officeDocument/2006/relationships/oleObject" Target="../embeddings/oleObject76.bin"/><Relationship Id="rId33" Type="http://schemas.openxmlformats.org/officeDocument/2006/relationships/oleObject" Target="../embeddings/oleObject84.bin"/><Relationship Id="rId38" Type="http://schemas.openxmlformats.org/officeDocument/2006/relationships/oleObject" Target="../embeddings/oleObject88.bin"/><Relationship Id="rId2" Type="http://schemas.openxmlformats.org/officeDocument/2006/relationships/slideLayout" Target="../slideLayouts/slideLayout13.xml"/><Relationship Id="rId16" Type="http://schemas.openxmlformats.org/officeDocument/2006/relationships/oleObject" Target="../embeddings/oleObject70.bin"/><Relationship Id="rId20" Type="http://schemas.openxmlformats.org/officeDocument/2006/relationships/oleObject" Target="../embeddings/oleObject72.bin"/><Relationship Id="rId29" Type="http://schemas.openxmlformats.org/officeDocument/2006/relationships/oleObject" Target="../embeddings/oleObject80.bin"/><Relationship Id="rId1" Type="http://schemas.openxmlformats.org/officeDocument/2006/relationships/vmlDrawing" Target="../drawings/vmlDrawing9.vml"/><Relationship Id="rId6" Type="http://schemas.openxmlformats.org/officeDocument/2006/relationships/oleObject" Target="../embeddings/oleObject65.bin"/><Relationship Id="rId11" Type="http://schemas.openxmlformats.org/officeDocument/2006/relationships/image" Target="../media/image62.wmf"/><Relationship Id="rId24" Type="http://schemas.openxmlformats.org/officeDocument/2006/relationships/oleObject" Target="../embeddings/oleObject75.bin"/><Relationship Id="rId32" Type="http://schemas.openxmlformats.org/officeDocument/2006/relationships/oleObject" Target="../embeddings/oleObject83.bin"/><Relationship Id="rId37" Type="http://schemas.openxmlformats.org/officeDocument/2006/relationships/oleObject" Target="../embeddings/oleObject87.bin"/><Relationship Id="rId40" Type="http://schemas.openxmlformats.org/officeDocument/2006/relationships/oleObject" Target="../embeddings/oleObject90.bin"/><Relationship Id="rId5" Type="http://schemas.openxmlformats.org/officeDocument/2006/relationships/image" Target="../media/image21.wmf"/><Relationship Id="rId15" Type="http://schemas.openxmlformats.org/officeDocument/2006/relationships/image" Target="../media/image7.wmf"/><Relationship Id="rId23" Type="http://schemas.openxmlformats.org/officeDocument/2006/relationships/oleObject" Target="../embeddings/oleObject74.bin"/><Relationship Id="rId28" Type="http://schemas.openxmlformats.org/officeDocument/2006/relationships/oleObject" Target="../embeddings/oleObject79.bin"/><Relationship Id="rId36" Type="http://schemas.openxmlformats.org/officeDocument/2006/relationships/image" Target="../media/image6.wmf"/><Relationship Id="rId10" Type="http://schemas.openxmlformats.org/officeDocument/2006/relationships/oleObject" Target="../embeddings/oleObject67.bin"/><Relationship Id="rId19" Type="http://schemas.openxmlformats.org/officeDocument/2006/relationships/image" Target="../media/image9.wmf"/><Relationship Id="rId31" Type="http://schemas.openxmlformats.org/officeDocument/2006/relationships/oleObject" Target="../embeddings/oleObject82.bin"/><Relationship Id="rId4" Type="http://schemas.openxmlformats.org/officeDocument/2006/relationships/oleObject" Target="../embeddings/oleObject64.bin"/><Relationship Id="rId9" Type="http://schemas.openxmlformats.org/officeDocument/2006/relationships/image" Target="../media/image23.wmf"/><Relationship Id="rId14" Type="http://schemas.openxmlformats.org/officeDocument/2006/relationships/oleObject" Target="../embeddings/oleObject69.bin"/><Relationship Id="rId22" Type="http://schemas.openxmlformats.org/officeDocument/2006/relationships/oleObject" Target="../embeddings/oleObject73.bin"/><Relationship Id="rId27" Type="http://schemas.openxmlformats.org/officeDocument/2006/relationships/oleObject" Target="../embeddings/oleObject78.bin"/><Relationship Id="rId30" Type="http://schemas.openxmlformats.org/officeDocument/2006/relationships/oleObject" Target="../embeddings/oleObject81.bin"/><Relationship Id="rId35" Type="http://schemas.openxmlformats.org/officeDocument/2006/relationships/oleObject" Target="../embeddings/oleObject86.bin"/><Relationship Id="rId8" Type="http://schemas.openxmlformats.org/officeDocument/2006/relationships/oleObject" Target="../embeddings/oleObject66.bin"/><Relationship Id="rId3"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6.wmf"/><Relationship Id="rId18" Type="http://schemas.openxmlformats.org/officeDocument/2006/relationships/oleObject" Target="../embeddings/oleObject98.bin"/><Relationship Id="rId3" Type="http://schemas.openxmlformats.org/officeDocument/2006/relationships/notesSlide" Target="../notesSlides/notesSlide27.xml"/><Relationship Id="rId21" Type="http://schemas.openxmlformats.org/officeDocument/2006/relationships/image" Target="../media/image10.wmf"/><Relationship Id="rId7" Type="http://schemas.openxmlformats.org/officeDocument/2006/relationships/image" Target="../media/image22.wmf"/><Relationship Id="rId12" Type="http://schemas.openxmlformats.org/officeDocument/2006/relationships/oleObject" Target="../embeddings/oleObject95.bin"/><Relationship Id="rId17" Type="http://schemas.openxmlformats.org/officeDocument/2006/relationships/image" Target="../media/image8.wmf"/><Relationship Id="rId2" Type="http://schemas.openxmlformats.org/officeDocument/2006/relationships/slideLayout" Target="../slideLayouts/slideLayout13.xml"/><Relationship Id="rId16" Type="http://schemas.openxmlformats.org/officeDocument/2006/relationships/oleObject" Target="../embeddings/oleObject97.bin"/><Relationship Id="rId20" Type="http://schemas.openxmlformats.org/officeDocument/2006/relationships/oleObject" Target="../embeddings/oleObject99.bin"/><Relationship Id="rId1" Type="http://schemas.openxmlformats.org/officeDocument/2006/relationships/vmlDrawing" Target="../drawings/vmlDrawing10.vml"/><Relationship Id="rId6" Type="http://schemas.openxmlformats.org/officeDocument/2006/relationships/oleObject" Target="../embeddings/oleObject92.bin"/><Relationship Id="rId11" Type="http://schemas.openxmlformats.org/officeDocument/2006/relationships/image" Target="../media/image62.wmf"/><Relationship Id="rId5" Type="http://schemas.openxmlformats.org/officeDocument/2006/relationships/image" Target="../media/image21.wmf"/><Relationship Id="rId15" Type="http://schemas.openxmlformats.org/officeDocument/2006/relationships/image" Target="../media/image7.wmf"/><Relationship Id="rId10" Type="http://schemas.openxmlformats.org/officeDocument/2006/relationships/oleObject" Target="../embeddings/oleObject94.bin"/><Relationship Id="rId19" Type="http://schemas.openxmlformats.org/officeDocument/2006/relationships/image" Target="../media/image9.wmf"/><Relationship Id="rId4" Type="http://schemas.openxmlformats.org/officeDocument/2006/relationships/oleObject" Target="../embeddings/oleObject91.bin"/><Relationship Id="rId9" Type="http://schemas.openxmlformats.org/officeDocument/2006/relationships/image" Target="../media/image23.wmf"/><Relationship Id="rId14" Type="http://schemas.openxmlformats.org/officeDocument/2006/relationships/oleObject" Target="../embeddings/oleObject96.bin"/><Relationship Id="rId22" Type="http://schemas.openxmlformats.org/officeDocument/2006/relationships/image" Target="../media/image64.w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7.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101.bin"/><Relationship Id="rId5" Type="http://schemas.openxmlformats.org/officeDocument/2006/relationships/image" Target="../media/image66.wmf"/><Relationship Id="rId4" Type="http://schemas.openxmlformats.org/officeDocument/2006/relationships/oleObject" Target="../embeddings/oleObject100.bin"/></Relationships>
</file>

<file path=ppt/slides/_rels/slide5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vtsenvirogroup.wordpress.com/2009/05/19/you-think-youre-so-smart-grid/"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hyperlink" Target="http://resnick.caltech.edu/programs/smart-grid-symposium/sg-presentations/bose.pdf" TargetMode="External"/><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539552" y="476672"/>
            <a:ext cx="1944216" cy="360040"/>
          </a:xfrm>
          <a:prstGeom prst="rect">
            <a:avLst/>
          </a:prstGeom>
          <a:solidFill>
            <a:srgbClr val="FFFFF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 name="タイトル 1"/>
          <p:cNvSpPr>
            <a:spLocks noGrp="1"/>
          </p:cNvSpPr>
          <p:nvPr>
            <p:ph type="ctrTitle"/>
          </p:nvPr>
        </p:nvSpPr>
        <p:spPr>
          <a:xfrm>
            <a:off x="539552" y="980728"/>
            <a:ext cx="8064896" cy="2088232"/>
          </a:xfrm>
        </p:spPr>
        <p:txBody>
          <a:bodyPr>
            <a:noAutofit/>
          </a:bodyPr>
          <a:lstStyle/>
          <a:p>
            <a:pPr algn="ctr" fontAlgn="auto">
              <a:spcAft>
                <a:spcPts val="0"/>
              </a:spcAft>
              <a:defRPr/>
            </a:pPr>
            <a:r>
              <a:rPr lang="en-US" altLang="ja-JP" sz="4400" i="1" dirty="0" smtClean="0">
                <a:effectLst>
                  <a:outerShdw blurRad="38100" dist="38100" dir="2700000" algn="tl">
                    <a:srgbClr val="000000">
                      <a:alpha val="43137"/>
                    </a:srgbClr>
                  </a:outerShdw>
                </a:effectLst>
                <a:latin typeface="Times New Roman" pitchFamily="18" charset="0"/>
                <a:ea typeface="+mn-ea"/>
                <a:cs typeface="Times New Roman" pitchFamily="18" charset="0"/>
              </a:rPr>
              <a:t>Complete Automation of Future Grid for Optimal Real-Time Distribution of Renewables</a:t>
            </a:r>
            <a:endParaRPr lang="ja-JP" altLang="en-US" sz="4400" i="1" dirty="0">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9" name="サブタイトル 2"/>
          <p:cNvSpPr>
            <a:spLocks noGrp="1"/>
          </p:cNvSpPr>
          <p:nvPr>
            <p:ph type="subTitle" idx="1"/>
          </p:nvPr>
        </p:nvSpPr>
        <p:spPr>
          <a:xfrm>
            <a:off x="1187624" y="3789040"/>
            <a:ext cx="6984776" cy="1152128"/>
          </a:xfrm>
        </p:spPr>
        <p:txBody>
          <a:bodyPr>
            <a:normAutofit fontScale="70000" lnSpcReduction="20000"/>
          </a:bodyPr>
          <a:lstStyle/>
          <a:p>
            <a:pPr marR="0" algn="ctr"/>
            <a:r>
              <a:rPr lang="en-US" altLang="ja-JP" sz="3600" i="1" dirty="0" smtClean="0">
                <a:solidFill>
                  <a:schemeClr val="tx1"/>
                </a:solidFill>
                <a:latin typeface="Arial" pitchFamily="34" charset="0"/>
                <a:cs typeface="Arial" pitchFamily="34" charset="0"/>
              </a:rPr>
              <a:t>Kiyoshi Nakayama, Kyle Benson, </a:t>
            </a:r>
          </a:p>
          <a:p>
            <a:pPr marR="0" algn="ctr"/>
            <a:r>
              <a:rPr lang="en-US" altLang="ja-JP" sz="3600" i="1" dirty="0" err="1" smtClean="0">
                <a:solidFill>
                  <a:schemeClr val="tx1"/>
                </a:solidFill>
                <a:latin typeface="Arial" pitchFamily="34" charset="0"/>
                <a:cs typeface="Arial" pitchFamily="34" charset="0"/>
              </a:rPr>
              <a:t>Vahe</a:t>
            </a:r>
            <a:r>
              <a:rPr lang="en-US" altLang="ja-JP" sz="3600" i="1" dirty="0" smtClean="0">
                <a:solidFill>
                  <a:schemeClr val="tx1"/>
                </a:solidFill>
                <a:latin typeface="Arial" pitchFamily="34" charset="0"/>
                <a:cs typeface="Arial" pitchFamily="34" charset="0"/>
              </a:rPr>
              <a:t> </a:t>
            </a:r>
            <a:r>
              <a:rPr lang="en-US" altLang="ja-JP" sz="3600" i="1" dirty="0" err="1" smtClean="0">
                <a:solidFill>
                  <a:schemeClr val="tx1"/>
                </a:solidFill>
                <a:latin typeface="Arial" pitchFamily="34" charset="0"/>
                <a:cs typeface="Arial" pitchFamily="34" charset="0"/>
              </a:rPr>
              <a:t>Avagyan</a:t>
            </a:r>
            <a:r>
              <a:rPr lang="en-US" altLang="ja-JP" sz="3600" i="1" dirty="0" smtClean="0">
                <a:solidFill>
                  <a:schemeClr val="tx1"/>
                </a:solidFill>
                <a:latin typeface="Arial" pitchFamily="34" charset="0"/>
                <a:cs typeface="Arial" pitchFamily="34" charset="0"/>
              </a:rPr>
              <a:t>, </a:t>
            </a:r>
            <a:r>
              <a:rPr lang="en-US" altLang="ja-JP" sz="3600" i="1" dirty="0" err="1" smtClean="0">
                <a:solidFill>
                  <a:schemeClr val="tx1"/>
                </a:solidFill>
                <a:latin typeface="Arial" pitchFamily="34" charset="0"/>
                <a:cs typeface="Arial" pitchFamily="34" charset="0"/>
              </a:rPr>
              <a:t>Lubomir</a:t>
            </a:r>
            <a:r>
              <a:rPr lang="en-US" altLang="ja-JP" sz="3600" i="1" dirty="0" smtClean="0">
                <a:solidFill>
                  <a:schemeClr val="tx1"/>
                </a:solidFill>
                <a:latin typeface="Arial" pitchFamily="34" charset="0"/>
                <a:cs typeface="Arial" pitchFamily="34" charset="0"/>
              </a:rPr>
              <a:t> </a:t>
            </a:r>
            <a:r>
              <a:rPr lang="en-US" altLang="ja-JP" sz="3600" i="1" dirty="0" err="1" smtClean="0">
                <a:solidFill>
                  <a:schemeClr val="tx1"/>
                </a:solidFill>
                <a:latin typeface="Arial" pitchFamily="34" charset="0"/>
                <a:cs typeface="Arial" pitchFamily="34" charset="0"/>
              </a:rPr>
              <a:t>Bic</a:t>
            </a:r>
            <a:r>
              <a:rPr lang="en-US" altLang="ja-JP" sz="3600" i="1" dirty="0" smtClean="0">
                <a:solidFill>
                  <a:schemeClr val="tx1"/>
                </a:solidFill>
                <a:latin typeface="Arial" pitchFamily="34" charset="0"/>
                <a:cs typeface="Arial" pitchFamily="34" charset="0"/>
              </a:rPr>
              <a:t>, Michael </a:t>
            </a:r>
            <a:r>
              <a:rPr lang="en-US" altLang="ja-JP" sz="3600" i="1" dirty="0" err="1" smtClean="0">
                <a:solidFill>
                  <a:schemeClr val="tx1"/>
                </a:solidFill>
                <a:latin typeface="Arial" pitchFamily="34" charset="0"/>
                <a:cs typeface="Arial" pitchFamily="34" charset="0"/>
              </a:rPr>
              <a:t>Dillencourt</a:t>
            </a:r>
            <a:r>
              <a:rPr lang="en-US" altLang="ja-JP" sz="3600" i="1" dirty="0" smtClean="0">
                <a:solidFill>
                  <a:schemeClr val="tx1"/>
                </a:solidFill>
                <a:latin typeface="Arial" pitchFamily="34" charset="0"/>
                <a:cs typeface="Arial" pitchFamily="34" charset="0"/>
              </a:rPr>
              <a:t>, </a:t>
            </a:r>
            <a:r>
              <a:rPr lang="en-US" altLang="ja-JP" sz="3600" i="1" dirty="0" err="1" smtClean="0">
                <a:solidFill>
                  <a:schemeClr val="tx1"/>
                </a:solidFill>
                <a:latin typeface="Arial" pitchFamily="34" charset="0"/>
                <a:cs typeface="Arial" pitchFamily="34" charset="0"/>
              </a:rPr>
              <a:t>Nalini</a:t>
            </a:r>
            <a:r>
              <a:rPr lang="en-US" altLang="ja-JP" sz="3600" i="1" dirty="0" smtClean="0">
                <a:solidFill>
                  <a:schemeClr val="tx1"/>
                </a:solidFill>
                <a:latin typeface="Arial" pitchFamily="34" charset="0"/>
                <a:cs typeface="Arial" pitchFamily="34" charset="0"/>
              </a:rPr>
              <a:t> </a:t>
            </a:r>
            <a:r>
              <a:rPr lang="en-US" altLang="ja-JP" sz="3600" i="1" dirty="0" err="1" smtClean="0">
                <a:solidFill>
                  <a:schemeClr val="tx1"/>
                </a:solidFill>
                <a:latin typeface="Arial" pitchFamily="34" charset="0"/>
                <a:cs typeface="Arial" pitchFamily="34" charset="0"/>
              </a:rPr>
              <a:t>Venkatasubramanian</a:t>
            </a:r>
            <a:r>
              <a:rPr lang="en-US" altLang="ja-JP" sz="3600" i="1" dirty="0" smtClean="0">
                <a:solidFill>
                  <a:schemeClr val="tx1"/>
                </a:solidFill>
                <a:latin typeface="Arial" pitchFamily="34" charset="0"/>
                <a:cs typeface="Arial" pitchFamily="34" charset="0"/>
              </a:rPr>
              <a:t>, Jack </a:t>
            </a:r>
            <a:r>
              <a:rPr lang="en-US" altLang="ja-JP" sz="3600" i="1" dirty="0" err="1" smtClean="0">
                <a:solidFill>
                  <a:schemeClr val="tx1"/>
                </a:solidFill>
                <a:latin typeface="Arial" pitchFamily="34" charset="0"/>
                <a:cs typeface="Arial" pitchFamily="34" charset="0"/>
              </a:rPr>
              <a:t>Brouwer</a:t>
            </a:r>
            <a:endParaRPr lang="ja-JP" altLang="en-US" i="1" dirty="0" smtClean="0">
              <a:solidFill>
                <a:schemeClr val="tx1"/>
              </a:solidFill>
              <a:latin typeface="Arial" pitchFamily="34" charset="0"/>
              <a:cs typeface="Arial" pitchFamily="34" charset="0"/>
            </a:endParaRPr>
          </a:p>
        </p:txBody>
      </p:sp>
      <p:sp>
        <p:nvSpPr>
          <p:cNvPr id="5" name="正方形/長方形 4"/>
          <p:cNvSpPr/>
          <p:nvPr/>
        </p:nvSpPr>
        <p:spPr bwMode="auto">
          <a:xfrm>
            <a:off x="1187624" y="5157192"/>
            <a:ext cx="6984776" cy="504056"/>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1" u="none" strike="noStrike" cap="none" normalizeH="0" dirty="0" smtClean="0">
                <a:ln>
                  <a:noFill/>
                </a:ln>
                <a:solidFill>
                  <a:schemeClr val="tx1"/>
                </a:solidFill>
                <a:effectLst/>
                <a:latin typeface="+mj-lt"/>
                <a:ea typeface="ＭＳ Ｐゴシック" charset="-128"/>
              </a:rPr>
              <a:t>IEEE Smart Grid </a:t>
            </a:r>
            <a:r>
              <a:rPr kumimoji="1" lang="en-US" altLang="ja-JP" sz="1800" b="0" i="1" u="none" strike="noStrike" cap="none" normalizeH="0" dirty="0" err="1" smtClean="0">
                <a:ln>
                  <a:noFill/>
                </a:ln>
                <a:solidFill>
                  <a:schemeClr val="tx1"/>
                </a:solidFill>
                <a:effectLst/>
                <a:latin typeface="+mj-lt"/>
                <a:ea typeface="ＭＳ Ｐゴシック" charset="-128"/>
              </a:rPr>
              <a:t>Comm</a:t>
            </a:r>
            <a:r>
              <a:rPr kumimoji="1" lang="en-US" altLang="ja-JP" sz="1800" b="0" i="1" u="none" strike="noStrike" cap="none" normalizeH="0" dirty="0" smtClean="0">
                <a:ln>
                  <a:noFill/>
                </a:ln>
                <a:solidFill>
                  <a:schemeClr val="tx1"/>
                </a:solidFill>
                <a:effectLst/>
                <a:latin typeface="+mj-lt"/>
                <a:ea typeface="ＭＳ Ｐゴシック" charset="-128"/>
              </a:rPr>
              <a:t> 2012</a:t>
            </a:r>
            <a:endParaRPr kumimoji="1" lang="ja-JP" altLang="en-US" sz="1800" b="0" i="1" u="none" strike="noStrike" cap="none" normalizeH="0" baseline="0" dirty="0" smtClean="0">
              <a:ln>
                <a:noFill/>
              </a:ln>
              <a:solidFill>
                <a:schemeClr val="tx1"/>
              </a:solidFill>
              <a:effectLst/>
              <a:latin typeface="+mj-lt"/>
              <a:ea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円/楕円 64"/>
          <p:cNvSpPr/>
          <p:nvPr/>
        </p:nvSpPr>
        <p:spPr>
          <a:xfrm>
            <a:off x="251520" y="5301208"/>
            <a:ext cx="8784976" cy="1080120"/>
          </a:xfrm>
          <a:prstGeom prst="ellipse">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タイトル 67"/>
          <p:cNvSpPr>
            <a:spLocks noGrp="1"/>
          </p:cNvSpPr>
          <p:nvPr>
            <p:ph type="title"/>
          </p:nvPr>
        </p:nvSpPr>
        <p:spPr/>
        <p:txBody>
          <a:bodyPr>
            <a:normAutofit/>
          </a:bodyPr>
          <a:lstStyle/>
          <a:p>
            <a:r>
              <a:rPr kumimoji="1" lang="en-US" altLang="ja-JP" dirty="0" smtClean="0">
                <a:latin typeface="Times New Roman" pitchFamily="18" charset="0"/>
                <a:cs typeface="Times New Roman" pitchFamily="18" charset="0"/>
              </a:rPr>
              <a:t>Fundamental System of Tie-sets</a:t>
            </a:r>
            <a:endParaRPr kumimoji="1" lang="ja-JP" altLang="en-US" dirty="0">
              <a:latin typeface="Times New Roman" pitchFamily="18" charset="0"/>
              <a:cs typeface="Times New Roman" pitchFamily="18" charset="0"/>
            </a:endParaRPr>
          </a:p>
        </p:txBody>
      </p:sp>
      <p:sp>
        <p:nvSpPr>
          <p:cNvPr id="107" name="スライド番号プレースホルダ 106"/>
          <p:cNvSpPr>
            <a:spLocks noGrp="1"/>
          </p:cNvSpPr>
          <p:nvPr>
            <p:ph type="sldNum" sz="quarter" idx="12"/>
          </p:nvPr>
        </p:nvSpPr>
        <p:spPr/>
        <p:txBody>
          <a:bodyPr/>
          <a:lstStyle/>
          <a:p>
            <a:fld id="{FBC32092-C876-4BA9-9400-3D63FB9FCF61}" type="slidenum">
              <a:rPr lang="en-US" altLang="ja-JP" smtClean="0"/>
              <a:pPr/>
              <a:t>10</a:t>
            </a:fld>
            <a:endParaRPr lang="en-US" altLang="ja-JP" dirty="0"/>
          </a:p>
        </p:txBody>
      </p:sp>
      <p:sp>
        <p:nvSpPr>
          <p:cNvPr id="60" name="テキスト ボックス 59"/>
          <p:cNvSpPr txBox="1"/>
          <p:nvPr/>
        </p:nvSpPr>
        <p:spPr>
          <a:xfrm>
            <a:off x="251520" y="1214422"/>
            <a:ext cx="5184576" cy="892552"/>
          </a:xfrm>
          <a:prstGeom prst="rect">
            <a:avLst/>
          </a:prstGeom>
          <a:noFill/>
        </p:spPr>
        <p:txBody>
          <a:bodyPr wrap="square" rtlCol="0">
            <a:spAutoFit/>
          </a:bodyPr>
          <a:lstStyle/>
          <a:p>
            <a:r>
              <a:rPr lang="en-US" altLang="ja-JP" sz="2800" u="sng" dirty="0" smtClean="0">
                <a:solidFill>
                  <a:srgbClr val="FF0000"/>
                </a:solidFill>
              </a:rPr>
              <a:t>What are the Tie-sets?</a:t>
            </a:r>
            <a:endParaRPr lang="en-US" altLang="ja-JP" sz="2400" dirty="0" smtClean="0"/>
          </a:p>
          <a:p>
            <a:r>
              <a:rPr lang="ja-JP" altLang="en-US" sz="2400" dirty="0" smtClean="0"/>
              <a:t>・ </a:t>
            </a:r>
            <a:r>
              <a:rPr lang="en-US" altLang="ja-JP" sz="2400" dirty="0" smtClean="0"/>
              <a:t>Loop Structure of a Power Network</a:t>
            </a:r>
          </a:p>
        </p:txBody>
      </p:sp>
      <p:sp>
        <p:nvSpPr>
          <p:cNvPr id="61" name="テキスト ボックス 60"/>
          <p:cNvSpPr txBox="1"/>
          <p:nvPr/>
        </p:nvSpPr>
        <p:spPr>
          <a:xfrm>
            <a:off x="274320" y="2204864"/>
            <a:ext cx="4729728" cy="89255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sz="2800" u="sng" dirty="0" smtClean="0">
                <a:solidFill>
                  <a:srgbClr val="FF0000"/>
                </a:solidFill>
                <a:latin typeface="Times New Roman" pitchFamily="18" charset="0"/>
                <a:cs typeface="Times New Roman" pitchFamily="18" charset="0"/>
              </a:rPr>
              <a:t>Tie-set Graph Theory</a:t>
            </a:r>
          </a:p>
          <a:p>
            <a:r>
              <a:rPr lang="ja-JP" altLang="en-US" dirty="0" smtClean="0">
                <a:latin typeface="Times New Roman" pitchFamily="18" charset="0"/>
                <a:cs typeface="Times New Roman" pitchFamily="18" charset="0"/>
              </a:rPr>
              <a:t>・ </a:t>
            </a:r>
            <a:r>
              <a:rPr lang="en-US" altLang="ja-JP" dirty="0" smtClean="0">
                <a:latin typeface="Times New Roman" pitchFamily="18" charset="0"/>
                <a:cs typeface="Times New Roman" pitchFamily="18" charset="0"/>
              </a:rPr>
              <a:t>Graph Theory focused on Loops </a:t>
            </a:r>
          </a:p>
        </p:txBody>
      </p:sp>
      <p:sp>
        <p:nvSpPr>
          <p:cNvPr id="62" name="下矢印 61"/>
          <p:cNvSpPr/>
          <p:nvPr/>
        </p:nvSpPr>
        <p:spPr bwMode="auto">
          <a:xfrm>
            <a:off x="467544" y="3212976"/>
            <a:ext cx="836736" cy="504056"/>
          </a:xfrm>
          <a:prstGeom prst="downArrow">
            <a:avLst>
              <a:gd name="adj1" fmla="val 50000"/>
              <a:gd name="adj2" fmla="val 48266"/>
            </a:avLst>
          </a:prstGeom>
          <a:solidFill>
            <a:srgbClr val="339966"/>
          </a:solidFill>
          <a:ln>
            <a:headEnd type="none" w="med" len="med"/>
            <a:tailEnd type="none" w="med" len="med"/>
          </a:ln>
          <a:effectLst>
            <a:outerShdw blurRad="38100" dist="25400" dir="5400000" rotWithShape="0">
              <a:srgbClr val="000000">
                <a:alpha val="40000"/>
              </a:srgbClr>
            </a:outerShdw>
            <a:softEdge rad="31750"/>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63" name="テキスト ボックス 62"/>
          <p:cNvSpPr txBox="1"/>
          <p:nvPr/>
        </p:nvSpPr>
        <p:spPr>
          <a:xfrm>
            <a:off x="1331640" y="3212976"/>
            <a:ext cx="3312368" cy="400110"/>
          </a:xfrm>
          <a:prstGeom prst="rect">
            <a:avLst/>
          </a:prstGeom>
          <a:noFill/>
        </p:spPr>
        <p:txBody>
          <a:bodyPr wrap="square" rtlCol="0">
            <a:spAutoFit/>
          </a:bodyPr>
          <a:lstStyle/>
          <a:p>
            <a:r>
              <a:rPr kumimoji="1" lang="en-US" altLang="ja-JP" sz="2000" dirty="0" smtClean="0">
                <a:solidFill>
                  <a:srgbClr val="0000CC"/>
                </a:solidFill>
              </a:rPr>
              <a:t>Applied to Distributed Control</a:t>
            </a:r>
            <a:endParaRPr kumimoji="1" lang="ja-JP" altLang="en-US" sz="2000" dirty="0">
              <a:solidFill>
                <a:srgbClr val="0000CC"/>
              </a:solidFill>
            </a:endParaRPr>
          </a:p>
        </p:txBody>
      </p:sp>
      <p:sp>
        <p:nvSpPr>
          <p:cNvPr id="67" name="テキスト ボックス 66"/>
          <p:cNvSpPr txBox="1"/>
          <p:nvPr/>
        </p:nvSpPr>
        <p:spPr>
          <a:xfrm>
            <a:off x="274320" y="3789040"/>
            <a:ext cx="4419415" cy="830997"/>
          </a:xfrm>
          <a:prstGeom prst="rect">
            <a:avLst/>
          </a:prstGeom>
          <a:noFill/>
          <a:ln>
            <a:solidFill>
              <a:srgbClr val="008080"/>
            </a:solidFill>
          </a:ln>
        </p:spPr>
        <p:txBody>
          <a:bodyPr wrap="none" rtlCol="0">
            <a:spAutoFit/>
          </a:bodyPr>
          <a:lstStyle/>
          <a:p>
            <a:r>
              <a:rPr kumimoji="1" lang="en-US" altLang="ja-JP" dirty="0" smtClean="0"/>
              <a:t>Each node has Tie-set Information</a:t>
            </a:r>
          </a:p>
          <a:p>
            <a:r>
              <a:rPr kumimoji="1" lang="en-US" altLang="ja-JP" dirty="0" smtClean="0"/>
              <a:t> to which the node belong</a:t>
            </a:r>
            <a:endParaRPr kumimoji="1" lang="ja-JP" altLang="en-US" dirty="0"/>
          </a:p>
        </p:txBody>
      </p:sp>
      <p:sp>
        <p:nvSpPr>
          <p:cNvPr id="77" name="円/楕円 76"/>
          <p:cNvSpPr/>
          <p:nvPr/>
        </p:nvSpPr>
        <p:spPr bwMode="auto">
          <a:xfrm>
            <a:off x="5076056" y="3866178"/>
            <a:ext cx="3816424" cy="642942"/>
          </a:xfrm>
          <a:prstGeom prst="ellipse">
            <a:avLst/>
          </a:prstGeom>
          <a:solidFill>
            <a:srgbClr val="0000C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altLang="ja-JP" sz="2000" dirty="0" smtClean="0">
                <a:solidFill>
                  <a:srgbClr val="FFFF00"/>
                </a:solidFill>
              </a:rPr>
              <a:t>Fundamental System of Tie-sets</a:t>
            </a:r>
            <a:endParaRPr lang="ja-JP" altLang="en-US" sz="2000" dirty="0">
              <a:solidFill>
                <a:srgbClr val="FFFF00"/>
              </a:solidFill>
            </a:endParaRPr>
          </a:p>
        </p:txBody>
      </p:sp>
      <p:sp>
        <p:nvSpPr>
          <p:cNvPr id="56" name="テキスト ボックス 55"/>
          <p:cNvSpPr txBox="1"/>
          <p:nvPr/>
        </p:nvSpPr>
        <p:spPr>
          <a:xfrm>
            <a:off x="312014" y="4869160"/>
            <a:ext cx="181171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kumimoji="1" lang="en-US" altLang="ja-JP" dirty="0" smtClean="0">
                <a:latin typeface="Arial Unicode MS" pitchFamily="50" charset="-128"/>
                <a:ea typeface="Arial Unicode MS" pitchFamily="50" charset="-128"/>
                <a:cs typeface="Arial Unicode MS" pitchFamily="50" charset="-128"/>
              </a:rPr>
              <a:t>Advantages</a:t>
            </a:r>
            <a:endParaRPr kumimoji="1" lang="ja-JP" altLang="en-US" dirty="0">
              <a:latin typeface="Arial Unicode MS" pitchFamily="50" charset="-128"/>
              <a:ea typeface="Arial Unicode MS" pitchFamily="50" charset="-128"/>
              <a:cs typeface="Arial Unicode MS" pitchFamily="50" charset="-128"/>
            </a:endParaRPr>
          </a:p>
        </p:txBody>
      </p:sp>
      <p:sp>
        <p:nvSpPr>
          <p:cNvPr id="49" name="テキスト ボックス 48"/>
          <p:cNvSpPr txBox="1"/>
          <p:nvPr/>
        </p:nvSpPr>
        <p:spPr>
          <a:xfrm>
            <a:off x="5292080" y="4593322"/>
            <a:ext cx="3533522" cy="707886"/>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kumimoji="1" lang="en-US" altLang="ja-JP" sz="2000" i="1" dirty="0" smtClean="0">
                <a:latin typeface="+mj-lt"/>
                <a:ea typeface="Arial Unicode MS" pitchFamily="50" charset="-128"/>
                <a:cs typeface="Arial Unicode MS" pitchFamily="50" charset="-128"/>
              </a:rPr>
              <a:t>Cover an </a:t>
            </a:r>
            <a:r>
              <a:rPr kumimoji="1" lang="en-US" altLang="ja-JP" sz="2000" i="1" dirty="0" smtClean="0">
                <a:solidFill>
                  <a:srgbClr val="FF0000"/>
                </a:solidFill>
                <a:latin typeface="+mj-lt"/>
                <a:ea typeface="Arial Unicode MS" pitchFamily="50" charset="-128"/>
                <a:cs typeface="Arial Unicode MS" pitchFamily="50" charset="-128"/>
              </a:rPr>
              <a:t>ENTIRE</a:t>
            </a:r>
            <a:r>
              <a:rPr kumimoji="1" lang="en-US" altLang="ja-JP" sz="2000" i="1" dirty="0" smtClean="0">
                <a:latin typeface="+mj-lt"/>
                <a:ea typeface="Arial Unicode MS" pitchFamily="50" charset="-128"/>
                <a:cs typeface="Arial Unicode MS" pitchFamily="50" charset="-128"/>
              </a:rPr>
              <a:t> Network with </a:t>
            </a:r>
            <a:r>
              <a:rPr kumimoji="1" lang="en-US" altLang="ja-JP" sz="2000" i="1" dirty="0" smtClean="0">
                <a:solidFill>
                  <a:srgbClr val="FF0000"/>
                </a:solidFill>
                <a:latin typeface="+mj-lt"/>
                <a:ea typeface="Arial Unicode MS" pitchFamily="50" charset="-128"/>
                <a:cs typeface="Arial Unicode MS" pitchFamily="50" charset="-128"/>
              </a:rPr>
              <a:t>LOOPS</a:t>
            </a:r>
            <a:r>
              <a:rPr kumimoji="1" lang="en-US" altLang="ja-JP" sz="2000" i="1" dirty="0" smtClean="0">
                <a:latin typeface="+mj-lt"/>
                <a:ea typeface="Arial Unicode MS" pitchFamily="50" charset="-128"/>
                <a:cs typeface="Arial Unicode MS" pitchFamily="50" charset="-128"/>
              </a:rPr>
              <a:t> !</a:t>
            </a:r>
            <a:endParaRPr kumimoji="1" lang="ja-JP" altLang="en-US" sz="2000" i="1" dirty="0">
              <a:latin typeface="+mj-lt"/>
              <a:ea typeface="Arial Unicode MS" pitchFamily="50" charset="-128"/>
              <a:cs typeface="Arial Unicode MS" pitchFamily="50" charset="-128"/>
            </a:endParaRPr>
          </a:p>
        </p:txBody>
      </p:sp>
      <p:sp>
        <p:nvSpPr>
          <p:cNvPr id="48" name="フローチャート : 結合子 47"/>
          <p:cNvSpPr/>
          <p:nvPr/>
        </p:nvSpPr>
        <p:spPr>
          <a:xfrm>
            <a:off x="5127104" y="234433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a</a:t>
            </a:r>
            <a:endParaRPr lang="ja-JP" altLang="en-US" dirty="0">
              <a:solidFill>
                <a:schemeClr val="tx1"/>
              </a:solidFill>
            </a:endParaRPr>
          </a:p>
        </p:txBody>
      </p:sp>
      <p:sp>
        <p:nvSpPr>
          <p:cNvPr id="50" name="フローチャート : 結合子 49"/>
          <p:cNvSpPr/>
          <p:nvPr/>
        </p:nvSpPr>
        <p:spPr>
          <a:xfrm>
            <a:off x="6127229" y="155851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b</a:t>
            </a:r>
            <a:endParaRPr lang="ja-JP" altLang="en-US" dirty="0">
              <a:solidFill>
                <a:schemeClr val="tx1"/>
              </a:solidFill>
            </a:endParaRPr>
          </a:p>
        </p:txBody>
      </p:sp>
      <p:sp>
        <p:nvSpPr>
          <p:cNvPr id="52" name="フローチャート : 結合子 51"/>
          <p:cNvSpPr/>
          <p:nvPr/>
        </p:nvSpPr>
        <p:spPr>
          <a:xfrm>
            <a:off x="6127229" y="320158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c</a:t>
            </a:r>
            <a:endParaRPr lang="ja-JP" altLang="en-US" dirty="0">
              <a:solidFill>
                <a:schemeClr val="tx1"/>
              </a:solidFill>
            </a:endParaRPr>
          </a:p>
        </p:txBody>
      </p:sp>
      <p:sp>
        <p:nvSpPr>
          <p:cNvPr id="54" name="フローチャート : 結合子 53"/>
          <p:cNvSpPr/>
          <p:nvPr/>
        </p:nvSpPr>
        <p:spPr>
          <a:xfrm>
            <a:off x="7698854" y="155851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d</a:t>
            </a:r>
            <a:endParaRPr lang="ja-JP" altLang="en-US" dirty="0">
              <a:solidFill>
                <a:schemeClr val="tx1"/>
              </a:solidFill>
            </a:endParaRPr>
          </a:p>
        </p:txBody>
      </p:sp>
      <p:sp>
        <p:nvSpPr>
          <p:cNvPr id="58" name="フローチャート : 結合子 57"/>
          <p:cNvSpPr/>
          <p:nvPr/>
        </p:nvSpPr>
        <p:spPr>
          <a:xfrm>
            <a:off x="7698854" y="320158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e</a:t>
            </a:r>
            <a:endParaRPr lang="ja-JP" altLang="en-US" dirty="0">
              <a:solidFill>
                <a:schemeClr val="tx1"/>
              </a:solidFill>
            </a:endParaRPr>
          </a:p>
        </p:txBody>
      </p:sp>
      <p:sp>
        <p:nvSpPr>
          <p:cNvPr id="66" name="フローチャート : 結合子 65"/>
          <p:cNvSpPr/>
          <p:nvPr/>
        </p:nvSpPr>
        <p:spPr>
          <a:xfrm>
            <a:off x="8698979" y="234433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f</a:t>
            </a:r>
            <a:endParaRPr lang="ja-JP" altLang="en-US" dirty="0">
              <a:solidFill>
                <a:schemeClr val="tx1"/>
              </a:solidFill>
            </a:endParaRPr>
          </a:p>
        </p:txBody>
      </p:sp>
      <p:cxnSp>
        <p:nvCxnSpPr>
          <p:cNvPr id="78" name="直線コネクタ 77"/>
          <p:cNvCxnSpPr>
            <a:stCxn id="48" idx="7"/>
            <a:endCxn id="50" idx="3"/>
          </p:cNvCxnSpPr>
          <p:nvPr/>
        </p:nvCxnSpPr>
        <p:spPr>
          <a:xfrm rot="5400000" flipH="1" flipV="1">
            <a:off x="5539150" y="175624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a:stCxn id="50" idx="6"/>
            <a:endCxn id="54" idx="2"/>
          </p:cNvCxnSpPr>
          <p:nvPr/>
        </p:nvCxnSpPr>
        <p:spPr>
          <a:xfrm>
            <a:off x="6484441" y="173711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54" idx="5"/>
            <a:endCxn id="66" idx="1"/>
          </p:cNvCxnSpPr>
          <p:nvPr/>
        </p:nvCxnSpPr>
        <p:spPr>
          <a:xfrm rot="16200000" flipH="1">
            <a:off x="8110900" y="1756247"/>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2" idx="6"/>
            <a:endCxn id="58" idx="2"/>
          </p:cNvCxnSpPr>
          <p:nvPr/>
        </p:nvCxnSpPr>
        <p:spPr>
          <a:xfrm>
            <a:off x="6484441" y="338017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フリーフォーム 81"/>
          <p:cNvSpPr/>
          <p:nvPr/>
        </p:nvSpPr>
        <p:spPr>
          <a:xfrm>
            <a:off x="5555732" y="2058578"/>
            <a:ext cx="642942" cy="1000132"/>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3" name="フリーフォーム 82"/>
          <p:cNvSpPr/>
          <p:nvPr/>
        </p:nvSpPr>
        <p:spPr bwMode="auto">
          <a:xfrm>
            <a:off x="7998920" y="2017300"/>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dirty="0"/>
          </a:p>
        </p:txBody>
      </p:sp>
      <p:sp>
        <p:nvSpPr>
          <p:cNvPr id="84" name="フリーフォーム 83"/>
          <p:cNvSpPr/>
          <p:nvPr/>
        </p:nvSpPr>
        <p:spPr>
          <a:xfrm>
            <a:off x="6392645" y="1772826"/>
            <a:ext cx="949037" cy="1098299"/>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5" name="フリーフォーム 84"/>
          <p:cNvSpPr/>
          <p:nvPr/>
        </p:nvSpPr>
        <p:spPr>
          <a:xfrm>
            <a:off x="6770178" y="2125355"/>
            <a:ext cx="1000132" cy="1219107"/>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graphicFrame>
        <p:nvGraphicFramePr>
          <p:cNvPr id="89" name="Object 6"/>
          <p:cNvGraphicFramePr>
            <a:graphicFrameLocks noChangeAspect="1"/>
          </p:cNvGraphicFramePr>
          <p:nvPr/>
        </p:nvGraphicFramePr>
        <p:xfrm>
          <a:off x="6913054" y="2272892"/>
          <a:ext cx="311150" cy="466725"/>
        </p:xfrm>
        <a:graphic>
          <a:graphicData uri="http://schemas.openxmlformats.org/presentationml/2006/ole">
            <mc:AlternateContent xmlns:mc="http://schemas.openxmlformats.org/markup-compatibility/2006">
              <mc:Choice xmlns:v="urn:schemas-microsoft-com:vml" Requires="v">
                <p:oleObj spid="_x0000_s5909" name="数式" r:id="rId5" imgW="152280" imgH="228600" progId="Equation.3">
                  <p:embed/>
                </p:oleObj>
              </mc:Choice>
              <mc:Fallback>
                <p:oleObj name="数式" r:id="rId5" imgW="152280" imgH="2286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3054" y="22728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 name="Object 7"/>
          <p:cNvGraphicFramePr>
            <a:graphicFrameLocks noChangeAspect="1"/>
          </p:cNvGraphicFramePr>
          <p:nvPr/>
        </p:nvGraphicFramePr>
        <p:xfrm>
          <a:off x="8316416" y="1772816"/>
          <a:ext cx="311150" cy="466725"/>
        </p:xfrm>
        <a:graphic>
          <a:graphicData uri="http://schemas.openxmlformats.org/presentationml/2006/ole">
            <mc:AlternateContent xmlns:mc="http://schemas.openxmlformats.org/markup-compatibility/2006">
              <mc:Choice xmlns:v="urn:schemas-microsoft-com:vml" Requires="v">
                <p:oleObj spid="_x0000_s5910" name="数式" r:id="rId7" imgW="152280" imgH="228600" progId="Equation.3">
                  <p:embed/>
                </p:oleObj>
              </mc:Choice>
              <mc:Fallback>
                <p:oleObj name="数式" r:id="rId7" imgW="152280" imgH="2286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6416" y="177281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 name="Object 8"/>
          <p:cNvGraphicFramePr>
            <a:graphicFrameLocks noChangeAspect="1"/>
          </p:cNvGraphicFramePr>
          <p:nvPr/>
        </p:nvGraphicFramePr>
        <p:xfrm>
          <a:off x="6959098" y="3234917"/>
          <a:ext cx="311150" cy="466725"/>
        </p:xfrm>
        <a:graphic>
          <a:graphicData uri="http://schemas.openxmlformats.org/presentationml/2006/ole">
            <mc:AlternateContent xmlns:mc="http://schemas.openxmlformats.org/markup-compatibility/2006">
              <mc:Choice xmlns:v="urn:schemas-microsoft-com:vml" Requires="v">
                <p:oleObj spid="_x0000_s5911" name="数式" r:id="rId9" imgW="152280" imgH="228600" progId="Equation.3">
                  <p:embed/>
                </p:oleObj>
              </mc:Choice>
              <mc:Fallback>
                <p:oleObj name="数式" r:id="rId9" imgW="152280" imgH="2286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8" y="323491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9"/>
          <p:cNvGraphicFramePr>
            <a:graphicFrameLocks noChangeAspect="1"/>
          </p:cNvGraphicFramePr>
          <p:nvPr/>
        </p:nvGraphicFramePr>
        <p:xfrm>
          <a:off x="7698876" y="2272892"/>
          <a:ext cx="311150" cy="466725"/>
        </p:xfrm>
        <a:graphic>
          <a:graphicData uri="http://schemas.openxmlformats.org/presentationml/2006/ole">
            <mc:AlternateContent xmlns:mc="http://schemas.openxmlformats.org/markup-compatibility/2006">
              <mc:Choice xmlns:v="urn:schemas-microsoft-com:vml" Requires="v">
                <p:oleObj spid="_x0000_s5912" name="数式" r:id="rId11" imgW="152280" imgH="228600" progId="Equation.3">
                  <p:embed/>
                </p:oleObj>
              </mc:Choice>
              <mc:Fallback>
                <p:oleObj name="数式" r:id="rId11" imgW="152280" imgH="228600" progId="Equation.3">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8876" y="22728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0"/>
          <p:cNvGraphicFramePr>
            <a:graphicFrameLocks noChangeAspect="1"/>
          </p:cNvGraphicFramePr>
          <p:nvPr/>
        </p:nvGraphicFramePr>
        <p:xfrm>
          <a:off x="8341818" y="2806289"/>
          <a:ext cx="311150" cy="466725"/>
        </p:xfrm>
        <a:graphic>
          <a:graphicData uri="http://schemas.openxmlformats.org/presentationml/2006/ole">
            <mc:AlternateContent xmlns:mc="http://schemas.openxmlformats.org/markup-compatibility/2006">
              <mc:Choice xmlns:v="urn:schemas-microsoft-com:vml" Requires="v">
                <p:oleObj spid="_x0000_s5913" name="数式" r:id="rId13" imgW="152280" imgH="228600" progId="Equation.3">
                  <p:embed/>
                </p:oleObj>
              </mc:Choice>
              <mc:Fallback>
                <p:oleObj name="数式" r:id="rId13" imgW="152280" imgH="228600" progId="Equation.3">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41818" y="28062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4" name="直線コネクタ 93"/>
          <p:cNvCxnSpPr>
            <a:stCxn id="48" idx="5"/>
            <a:endCxn id="52" idx="1"/>
          </p:cNvCxnSpPr>
          <p:nvPr/>
        </p:nvCxnSpPr>
        <p:spPr bwMode="auto">
          <a:xfrm rot="16200000" flipH="1">
            <a:off x="5503431" y="2577778"/>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5" name="直線コネクタ 94"/>
          <p:cNvCxnSpPr>
            <a:stCxn id="52" idx="0"/>
            <a:endCxn id="50" idx="4"/>
          </p:cNvCxnSpPr>
          <p:nvPr/>
        </p:nvCxnSpPr>
        <p:spPr bwMode="auto">
          <a:xfrm rot="5400000" flipH="1" flipV="1">
            <a:off x="5662897" y="255864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6" name="直線コネクタ 95"/>
          <p:cNvCxnSpPr>
            <a:stCxn id="54" idx="3"/>
            <a:endCxn id="52" idx="7"/>
          </p:cNvCxnSpPr>
          <p:nvPr/>
        </p:nvCxnSpPr>
        <p:spPr bwMode="auto">
          <a:xfrm rot="5400000">
            <a:off x="6396401" y="1899123"/>
            <a:ext cx="1390494" cy="13190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7" name="直線コネクタ 96"/>
          <p:cNvCxnSpPr>
            <a:stCxn id="54" idx="4"/>
            <a:endCxn id="58" idx="0"/>
          </p:cNvCxnSpPr>
          <p:nvPr/>
        </p:nvCxnSpPr>
        <p:spPr bwMode="auto">
          <a:xfrm rot="5400000">
            <a:off x="7234522" y="255864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98" name="直線コネクタ 97"/>
          <p:cNvCxnSpPr>
            <a:stCxn id="66" idx="3"/>
            <a:endCxn id="58" idx="7"/>
          </p:cNvCxnSpPr>
          <p:nvPr/>
        </p:nvCxnSpPr>
        <p:spPr bwMode="auto">
          <a:xfrm rot="5400000">
            <a:off x="8075182" y="2577779"/>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99" name="テキスト ボックス 98"/>
          <p:cNvSpPr txBox="1"/>
          <p:nvPr/>
        </p:nvSpPr>
        <p:spPr>
          <a:xfrm>
            <a:off x="5841488" y="2772948"/>
            <a:ext cx="184731" cy="461665"/>
          </a:xfrm>
          <a:prstGeom prst="rect">
            <a:avLst/>
          </a:prstGeom>
          <a:noFill/>
        </p:spPr>
        <p:txBody>
          <a:bodyPr wrap="none" rtlCol="0">
            <a:spAutoFit/>
          </a:bodyPr>
          <a:lstStyle/>
          <a:p>
            <a:endParaRPr kumimoji="1" lang="ja-JP" altLang="en-US" dirty="0"/>
          </a:p>
        </p:txBody>
      </p:sp>
      <p:graphicFrame>
        <p:nvGraphicFramePr>
          <p:cNvPr id="100" name="Object 30"/>
          <p:cNvGraphicFramePr>
            <a:graphicFrameLocks noChangeAspect="1"/>
          </p:cNvGraphicFramePr>
          <p:nvPr/>
        </p:nvGraphicFramePr>
        <p:xfrm>
          <a:off x="8087815" y="2310996"/>
          <a:ext cx="396875" cy="461962"/>
        </p:xfrm>
        <a:graphic>
          <a:graphicData uri="http://schemas.openxmlformats.org/presentationml/2006/ole">
            <mc:AlternateContent xmlns:mc="http://schemas.openxmlformats.org/markup-compatibility/2006">
              <mc:Choice xmlns:v="urn:schemas-microsoft-com:vml" Requires="v">
                <p:oleObj spid="_x0000_s5914" name="数式" r:id="rId15" imgW="152280" imgH="177480" progId="Equation.3">
                  <p:embed/>
                </p:oleObj>
              </mc:Choice>
              <mc:Fallback>
                <p:oleObj name="数式" r:id="rId15" imgW="152280" imgH="177480" progId="Equation.3">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7815" y="2310996"/>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 name="Object 32"/>
          <p:cNvGraphicFramePr>
            <a:graphicFrameLocks noChangeAspect="1"/>
          </p:cNvGraphicFramePr>
          <p:nvPr/>
        </p:nvGraphicFramePr>
        <p:xfrm>
          <a:off x="6540005" y="2025244"/>
          <a:ext cx="396875" cy="461962"/>
        </p:xfrm>
        <a:graphic>
          <a:graphicData uri="http://schemas.openxmlformats.org/presentationml/2006/ole">
            <mc:AlternateContent xmlns:mc="http://schemas.openxmlformats.org/markup-compatibility/2006">
              <mc:Choice xmlns:v="urn:schemas-microsoft-com:vml" Requires="v">
                <p:oleObj spid="_x0000_s5915" name="数式" r:id="rId17" imgW="152280" imgH="177480" progId="Equation.3">
                  <p:embed/>
                </p:oleObj>
              </mc:Choice>
              <mc:Fallback>
                <p:oleObj name="数式" r:id="rId17" imgW="152280" imgH="17748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0005" y="2025244"/>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33"/>
          <p:cNvGraphicFramePr>
            <a:graphicFrameLocks noChangeAspect="1"/>
          </p:cNvGraphicFramePr>
          <p:nvPr/>
        </p:nvGraphicFramePr>
        <p:xfrm>
          <a:off x="5698608" y="2344330"/>
          <a:ext cx="363538" cy="461963"/>
        </p:xfrm>
        <a:graphic>
          <a:graphicData uri="http://schemas.openxmlformats.org/presentationml/2006/ole">
            <mc:AlternateContent xmlns:mc="http://schemas.openxmlformats.org/markup-compatibility/2006">
              <mc:Choice xmlns:v="urn:schemas-microsoft-com:vml" Requires="v">
                <p:oleObj spid="_x0000_s5916" name="数式" r:id="rId19" imgW="139680" imgH="177480" progId="Equation.3">
                  <p:embed/>
                </p:oleObj>
              </mc:Choice>
              <mc:Fallback>
                <p:oleObj name="数式" r:id="rId19" imgW="139680" imgH="177480" progId="Equation.3">
                  <p:embed/>
                  <p:pic>
                    <p:nvPicPr>
                      <p:cNvPr id="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98608" y="2344330"/>
                        <a:ext cx="363538"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3" name="Object 13"/>
          <p:cNvGraphicFramePr>
            <a:graphicFrameLocks noChangeAspect="1"/>
          </p:cNvGraphicFramePr>
          <p:nvPr/>
        </p:nvGraphicFramePr>
        <p:xfrm>
          <a:off x="6935788" y="1340545"/>
          <a:ext cx="311150" cy="441325"/>
        </p:xfrm>
        <a:graphic>
          <a:graphicData uri="http://schemas.openxmlformats.org/presentationml/2006/ole">
            <mc:AlternateContent xmlns:mc="http://schemas.openxmlformats.org/markup-compatibility/2006">
              <mc:Choice xmlns:v="urn:schemas-microsoft-com:vml" Requires="v">
                <p:oleObj spid="_x0000_s5917" name="数式" r:id="rId21" imgW="152280" imgH="215640" progId="Equation.3">
                  <p:embed/>
                </p:oleObj>
              </mc:Choice>
              <mc:Fallback>
                <p:oleObj name="数式" r:id="rId21" imgW="152280" imgH="215640" progId="Equation.3">
                  <p:embed/>
                  <p:pic>
                    <p:nvPicPr>
                      <p:cNvPr id="0" name="Picture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35788" y="1340545"/>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1" name="グループ化 50"/>
          <p:cNvGrpSpPr/>
          <p:nvPr/>
        </p:nvGrpSpPr>
        <p:grpSpPr>
          <a:xfrm>
            <a:off x="6156176" y="2806734"/>
            <a:ext cx="1872210" cy="1059445"/>
            <a:chOff x="6156176" y="2806734"/>
            <a:chExt cx="1872210" cy="1059445"/>
          </a:xfrm>
        </p:grpSpPr>
        <p:cxnSp>
          <p:nvCxnSpPr>
            <p:cNvPr id="73" name="直線矢印コネクタ 72"/>
            <p:cNvCxnSpPr>
              <a:stCxn id="77" idx="0"/>
            </p:cNvCxnSpPr>
            <p:nvPr/>
          </p:nvCxnSpPr>
          <p:spPr bwMode="auto">
            <a:xfrm rot="16200000" flipV="1">
              <a:off x="6135609" y="3017519"/>
              <a:ext cx="869226" cy="828092"/>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4" name="直線矢印コネクタ 73"/>
            <p:cNvCxnSpPr>
              <a:stCxn id="77" idx="0"/>
            </p:cNvCxnSpPr>
            <p:nvPr/>
          </p:nvCxnSpPr>
          <p:spPr bwMode="auto">
            <a:xfrm rot="16200000" flipV="1">
              <a:off x="6274722" y="3156632"/>
              <a:ext cx="1059444" cy="359648"/>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5" name="直線矢印コネクタ 74"/>
            <p:cNvCxnSpPr>
              <a:stCxn id="77" idx="0"/>
            </p:cNvCxnSpPr>
            <p:nvPr/>
          </p:nvCxnSpPr>
          <p:spPr bwMode="auto">
            <a:xfrm rot="5400000" flipH="1" flipV="1">
              <a:off x="7035710" y="2873502"/>
              <a:ext cx="941234" cy="1044118"/>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76" name="直線矢印コネクタ 75"/>
            <p:cNvCxnSpPr>
              <a:stCxn id="77" idx="0"/>
            </p:cNvCxnSpPr>
            <p:nvPr/>
          </p:nvCxnSpPr>
          <p:spPr bwMode="auto">
            <a:xfrm rot="5400000" flipH="1" flipV="1">
              <a:off x="6810513" y="3480569"/>
              <a:ext cx="559364" cy="211855"/>
            </a:xfrm>
            <a:prstGeom prst="straightConnector1">
              <a:avLst/>
            </a:prstGeom>
            <a:solidFill>
              <a:schemeClr val="accent1"/>
            </a:solidFill>
            <a:ln w="15875" cap="flat" cmpd="sng" algn="ctr">
              <a:solidFill>
                <a:schemeClr val="tx1"/>
              </a:solidFill>
              <a:prstDash val="dash"/>
              <a:round/>
              <a:headEnd type="none" w="med" len="med"/>
              <a:tailEnd type="arrow"/>
            </a:ln>
            <a:effectLst/>
          </p:spPr>
        </p:cxnSp>
      </p:grpSp>
      <p:sp>
        <p:nvSpPr>
          <p:cNvPr id="57" name="正方形/長方形 56"/>
          <p:cNvSpPr/>
          <p:nvPr/>
        </p:nvSpPr>
        <p:spPr>
          <a:xfrm>
            <a:off x="323528" y="5805264"/>
            <a:ext cx="8928992" cy="461665"/>
          </a:xfrm>
          <a:prstGeom prst="rect">
            <a:avLst/>
          </a:prstGeom>
        </p:spPr>
        <p:txBody>
          <a:bodyPr wrap="square">
            <a:spAutoFit/>
          </a:bodyPr>
          <a:lstStyle/>
          <a:p>
            <a:r>
              <a:rPr lang="ja-JP" altLang="en-US" dirty="0" smtClean="0"/>
              <a:t>・ </a:t>
            </a:r>
            <a:r>
              <a:rPr lang="en-US" altLang="ja-JP" i="1" dirty="0" smtClean="0"/>
              <a:t>Reduction of Electricity Loss:</a:t>
            </a:r>
            <a:r>
              <a:rPr lang="en-US" altLang="ja-JP" dirty="0" smtClean="0"/>
              <a:t> Electricity is supplied within a Tie-set  </a:t>
            </a:r>
            <a:endParaRPr lang="ja-JP" altLang="en-US" dirty="0"/>
          </a:p>
        </p:txBody>
      </p:sp>
      <p:sp>
        <p:nvSpPr>
          <p:cNvPr id="64" name="正方形/長方形 63"/>
          <p:cNvSpPr/>
          <p:nvPr/>
        </p:nvSpPr>
        <p:spPr>
          <a:xfrm>
            <a:off x="323528" y="5373216"/>
            <a:ext cx="8496944" cy="461665"/>
          </a:xfrm>
          <a:prstGeom prst="rect">
            <a:avLst/>
          </a:prstGeom>
        </p:spPr>
        <p:txBody>
          <a:bodyPr wrap="square">
            <a:spAutoFit/>
          </a:bodyPr>
          <a:lstStyle/>
          <a:p>
            <a:r>
              <a:rPr lang="ja-JP" altLang="en-US" dirty="0" smtClean="0"/>
              <a:t>・ </a:t>
            </a:r>
            <a:r>
              <a:rPr lang="en-US" altLang="ja-JP" i="1" dirty="0" smtClean="0"/>
              <a:t>Simplicity in Synchronization: </a:t>
            </a:r>
            <a:r>
              <a:rPr lang="en-US" altLang="ja-JP" dirty="0" smtClean="0"/>
              <a:t>Data</a:t>
            </a:r>
            <a:r>
              <a:rPr lang="en-US" altLang="ja-JP" i="1" dirty="0" smtClean="0"/>
              <a:t> </a:t>
            </a:r>
            <a:r>
              <a:rPr lang="en-US" altLang="ja-JP" dirty="0" smtClean="0"/>
              <a:t>is exchanged within a Tie-set</a:t>
            </a:r>
            <a:endParaRPr lang="ja-JP" altLang="en-US" dirty="0" smtClean="0"/>
          </a:p>
        </p:txBody>
      </p:sp>
      <p:graphicFrame>
        <p:nvGraphicFramePr>
          <p:cNvPr id="2" name="Object 1"/>
          <p:cNvGraphicFramePr>
            <a:graphicFrameLocks noChangeAspect="1"/>
          </p:cNvGraphicFramePr>
          <p:nvPr>
            <p:extLst>
              <p:ext uri="{D42A27DB-BD31-4B8C-83A1-F6EECF244321}">
                <p14:modId xmlns:p14="http://schemas.microsoft.com/office/powerpoint/2010/main" val="190655125"/>
              </p:ext>
            </p:extLst>
          </p:nvPr>
        </p:nvGraphicFramePr>
        <p:xfrm>
          <a:off x="5521610" y="1770375"/>
          <a:ext cx="284162" cy="441325"/>
        </p:xfrm>
        <a:graphic>
          <a:graphicData uri="http://schemas.openxmlformats.org/presentationml/2006/ole">
            <mc:AlternateContent xmlns:mc="http://schemas.openxmlformats.org/markup-compatibility/2006">
              <mc:Choice xmlns:v="urn:schemas-microsoft-com:vml" Requires="v">
                <p:oleObj spid="_x0000_s5918" name="Equation" r:id="rId23" imgW="139680" imgH="215640" progId="Equation.3">
                  <p:embed/>
                </p:oleObj>
              </mc:Choice>
              <mc:Fallback>
                <p:oleObj name="Equation" r:id="rId23" imgW="139680" imgH="215640" progId="Equation.3">
                  <p:embed/>
                  <p:pic>
                    <p:nvPicPr>
                      <p:cNvPr id="0" name="Object 13"/>
                      <p:cNvPicPr>
                        <a:picLocks noChangeAspect="1" noChangeArrowheads="1"/>
                      </p:cNvPicPr>
                      <p:nvPr/>
                    </p:nvPicPr>
                    <p:blipFill>
                      <a:blip r:embed="rId24"/>
                      <a:srcRect/>
                      <a:stretch>
                        <a:fillRect/>
                      </a:stretch>
                    </p:blipFill>
                    <p:spPr bwMode="auto">
                      <a:xfrm>
                        <a:off x="5521610" y="1770375"/>
                        <a:ext cx="284162" cy="441325"/>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2479453"/>
              </p:ext>
            </p:extLst>
          </p:nvPr>
        </p:nvGraphicFramePr>
        <p:xfrm>
          <a:off x="5436096" y="2734908"/>
          <a:ext cx="311150" cy="441325"/>
        </p:xfrm>
        <a:graphic>
          <a:graphicData uri="http://schemas.openxmlformats.org/presentationml/2006/ole">
            <mc:AlternateContent xmlns:mc="http://schemas.openxmlformats.org/markup-compatibility/2006">
              <mc:Choice xmlns:v="urn:schemas-microsoft-com:vml" Requires="v">
                <p:oleObj spid="_x0000_s5919" name="Equation" r:id="rId25" imgW="152280" imgH="215640" progId="Equation.3">
                  <p:embed/>
                </p:oleObj>
              </mc:Choice>
              <mc:Fallback>
                <p:oleObj name="Equation" r:id="rId25" imgW="152280" imgH="215640" progId="Equation.3">
                  <p:embed/>
                  <p:pic>
                    <p:nvPicPr>
                      <p:cNvPr id="0" name="Object 1"/>
                      <p:cNvPicPr>
                        <a:picLocks noChangeAspect="1" noChangeArrowheads="1"/>
                      </p:cNvPicPr>
                      <p:nvPr/>
                    </p:nvPicPr>
                    <p:blipFill>
                      <a:blip r:embed="rId26"/>
                      <a:srcRect/>
                      <a:stretch>
                        <a:fillRect/>
                      </a:stretch>
                    </p:blipFill>
                    <p:spPr bwMode="auto">
                      <a:xfrm>
                        <a:off x="5436096" y="2734908"/>
                        <a:ext cx="311150" cy="4413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86106237"/>
              </p:ext>
            </p:extLst>
          </p:nvPr>
        </p:nvGraphicFramePr>
        <p:xfrm>
          <a:off x="6242050" y="2192338"/>
          <a:ext cx="311150" cy="466725"/>
        </p:xfrm>
        <a:graphic>
          <a:graphicData uri="http://schemas.openxmlformats.org/presentationml/2006/ole">
            <mc:AlternateContent xmlns:mc="http://schemas.openxmlformats.org/markup-compatibility/2006">
              <mc:Choice xmlns:v="urn:schemas-microsoft-com:vml" Requires="v">
                <p:oleObj spid="_x0000_s5920" name="Equation" r:id="rId27" imgW="152280" imgH="228600" progId="Equation.3">
                  <p:embed/>
                </p:oleObj>
              </mc:Choice>
              <mc:Fallback>
                <p:oleObj name="Equation" r:id="rId27" imgW="152280" imgH="228600" progId="Equation.3">
                  <p:embed/>
                  <p:pic>
                    <p:nvPicPr>
                      <p:cNvPr id="0" name="Object 13"/>
                      <p:cNvPicPr>
                        <a:picLocks noChangeAspect="1" noChangeArrowheads="1"/>
                      </p:cNvPicPr>
                      <p:nvPr/>
                    </p:nvPicPr>
                    <p:blipFill>
                      <a:blip r:embed="rId28"/>
                      <a:srcRect/>
                      <a:stretch>
                        <a:fillRect/>
                      </a:stretch>
                    </p:blipFill>
                    <p:spPr bwMode="auto">
                      <a:xfrm>
                        <a:off x="6242050" y="2192338"/>
                        <a:ext cx="311150" cy="466725"/>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77755417"/>
              </p:ext>
            </p:extLst>
          </p:nvPr>
        </p:nvGraphicFramePr>
        <p:xfrm>
          <a:off x="7135813" y="2555875"/>
          <a:ext cx="463550" cy="593725"/>
        </p:xfrm>
        <a:graphic>
          <a:graphicData uri="http://schemas.openxmlformats.org/presentationml/2006/ole">
            <mc:AlternateContent xmlns:mc="http://schemas.openxmlformats.org/markup-compatibility/2006">
              <mc:Choice xmlns:v="urn:schemas-microsoft-com:vml" Requires="v">
                <p:oleObj spid="_x0000_s5921" name="Equation" r:id="rId29" imgW="177480" imgH="228600" progId="Equation.3">
                  <p:embed/>
                </p:oleObj>
              </mc:Choice>
              <mc:Fallback>
                <p:oleObj name="Equation" r:id="rId29" imgW="177480" imgH="228600" progId="Equation.3">
                  <p:embed/>
                  <p:pic>
                    <p:nvPicPr>
                      <p:cNvPr id="0" name="Object 33"/>
                      <p:cNvPicPr>
                        <a:picLocks noChangeAspect="1" noChangeArrowheads="1"/>
                      </p:cNvPicPr>
                      <p:nvPr/>
                    </p:nvPicPr>
                    <p:blipFill>
                      <a:blip r:embed="rId30"/>
                      <a:srcRect/>
                      <a:stretch>
                        <a:fillRect/>
                      </a:stretch>
                    </p:blipFill>
                    <p:spPr bwMode="auto">
                      <a:xfrm>
                        <a:off x="7135813" y="2555875"/>
                        <a:ext cx="4635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transition advTm="7298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Graph to Tie-set Graph</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11</a:t>
            </a:fld>
            <a:endParaRPr lang="en-US" altLang="ja-JP"/>
          </a:p>
        </p:txBody>
      </p:sp>
      <p:sp>
        <p:nvSpPr>
          <p:cNvPr id="4" name="Content Placeholder 3"/>
          <p:cNvSpPr>
            <a:spLocks noGrp="1"/>
          </p:cNvSpPr>
          <p:nvPr>
            <p:ph sz="quarter" idx="1"/>
          </p:nvPr>
        </p:nvSpPr>
        <p:spPr>
          <a:xfrm>
            <a:off x="539552" y="1556792"/>
            <a:ext cx="3394720" cy="2368455"/>
          </a:xfrm>
        </p:spPr>
        <p:txBody>
          <a:bodyPr/>
          <a:lstStyle/>
          <a:p>
            <a:r>
              <a:rPr lang="en-US" i="1" u="sng" dirty="0">
                <a:latin typeface="Times New Roman" pitchFamily="18" charset="0"/>
                <a:cs typeface="Times New Roman" pitchFamily="18" charset="0"/>
              </a:rPr>
              <a:t>G</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u="sng" dirty="0" smtClean="0">
                <a:latin typeface="Times New Roman" pitchFamily="18" charset="0"/>
                <a:cs typeface="Times New Roman" pitchFamily="18" charset="0"/>
              </a:rPr>
              <a:t>V</a:t>
            </a:r>
            <a:r>
              <a:rPr lang="en-US" i="1" dirty="0" smtClean="0">
                <a:latin typeface="Times New Roman" pitchFamily="18" charset="0"/>
                <a:cs typeface="Times New Roman" pitchFamily="18" charset="0"/>
              </a:rPr>
              <a:t> </a:t>
            </a:r>
            <a:r>
              <a:rPr lang="en-US" i="1" dirty="0">
                <a:latin typeface="Times New Roman" pitchFamily="18" charset="0"/>
                <a:cs typeface="Times New Roman" pitchFamily="18" charset="0"/>
              </a:rPr>
              <a:t>,</a:t>
            </a:r>
            <a:r>
              <a:rPr lang="en-US" i="1" u="sng" dirty="0">
                <a:latin typeface="Times New Roman" pitchFamily="18" charset="0"/>
                <a:cs typeface="Times New Roman" pitchFamily="18" charset="0"/>
              </a:rPr>
              <a:t>E</a:t>
            </a:r>
            <a:r>
              <a:rPr lang="en-US" dirty="0" smtClean="0">
                <a:latin typeface="Times New Roman" pitchFamily="18" charset="0"/>
                <a:cs typeface="Times New Roman" pitchFamily="18" charset="0"/>
              </a:rPr>
              <a:t>)</a:t>
            </a:r>
          </a:p>
          <a:p>
            <a:r>
              <a:rPr lang="en-US" i="1" u="sng" dirty="0" smtClean="0">
                <a:latin typeface="Times New Roman" pitchFamily="18" charset="0"/>
                <a:cs typeface="Times New Roman" pitchFamily="18" charset="0"/>
              </a:rPr>
              <a:t>V</a:t>
            </a:r>
            <a:r>
              <a:rPr lang="en-US" i="1" dirty="0">
                <a:latin typeface="Times New Roman" pitchFamily="18" charset="0"/>
                <a:cs typeface="Times New Roman" pitchFamily="18" charset="0"/>
              </a:rPr>
              <a:t> </a:t>
            </a:r>
            <a:r>
              <a:rPr lang="en-US" i="1" dirty="0" smtClean="0">
                <a:latin typeface="Times New Roman" pitchFamily="18" charset="0"/>
                <a:cs typeface="Times New Roman" pitchFamily="18" charset="0"/>
              </a:rPr>
              <a:t>={L</a:t>
            </a:r>
            <a:r>
              <a:rPr lang="en-US" sz="16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,L</a:t>
            </a:r>
            <a:r>
              <a:rPr lang="en-US" sz="1600" dirty="0" smtClean="0">
                <a:latin typeface="Times New Roman" pitchFamily="18" charset="0"/>
                <a:cs typeface="Times New Roman" pitchFamily="18" charset="0"/>
              </a:rPr>
              <a:t>2</a:t>
            </a:r>
            <a:r>
              <a:rPr lang="en-US" i="1" dirty="0">
                <a:latin typeface="Times New Roman" pitchFamily="18" charset="0"/>
                <a:cs typeface="Times New Roman" pitchFamily="18" charset="0"/>
              </a:rPr>
              <a:t>, ...,</a:t>
            </a:r>
            <a:r>
              <a:rPr lang="en-US" i="1" dirty="0" err="1" smtClean="0">
                <a:latin typeface="Times New Roman" pitchFamily="18" charset="0"/>
                <a:cs typeface="Times New Roman" pitchFamily="18" charset="0"/>
              </a:rPr>
              <a:t>L</a:t>
            </a:r>
            <a:r>
              <a:rPr lang="en-US" altLang="ja-JP" sz="1800" i="1" dirty="0" err="1" smtClean="0">
                <a:latin typeface="Times New Roman" pitchFamily="18" charset="0"/>
                <a:cs typeface="Times New Roman" pitchFamily="18" charset="0"/>
              </a:rPr>
              <a:t>μ</a:t>
            </a:r>
            <a:r>
              <a:rPr lang="en-US" i="1" dirty="0" smtClean="0">
                <a:latin typeface="Times New Roman" pitchFamily="18" charset="0"/>
                <a:cs typeface="Times New Roman" pitchFamily="18" charset="0"/>
              </a:rPr>
              <a:t>}</a:t>
            </a:r>
          </a:p>
          <a:p>
            <a:r>
              <a:rPr lang="en-US" i="1" u="sng" dirty="0" smtClean="0">
                <a:latin typeface="Times New Roman" pitchFamily="18" charset="0"/>
                <a:cs typeface="Times New Roman" pitchFamily="18" charset="0"/>
              </a:rPr>
              <a:t>E</a:t>
            </a:r>
            <a:r>
              <a:rPr lang="en-US" i="1" dirty="0" smtClean="0">
                <a:latin typeface="Times New Roman" pitchFamily="18" charset="0"/>
                <a:cs typeface="Times New Roman" pitchFamily="18" charset="0"/>
              </a:rPr>
              <a:t> ={e</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L</a:t>
            </a:r>
            <a:r>
              <a:rPr lang="en-US" sz="1600" i="1" dirty="0" smtClean="0">
                <a:latin typeface="Times New Roman" pitchFamily="18" charset="0"/>
                <a:cs typeface="Times New Roman" pitchFamily="18" charset="0"/>
              </a:rPr>
              <a:t>i</a:t>
            </a:r>
            <a:r>
              <a:rPr lang="en-US" i="1" dirty="0" smtClean="0">
                <a:latin typeface="Times New Roman" pitchFamily="18" charset="0"/>
                <a:cs typeface="Times New Roman" pitchFamily="18" charset="0"/>
              </a:rPr>
              <a:t>, </a:t>
            </a:r>
            <a:r>
              <a:rPr lang="en-US" i="1" dirty="0" err="1" smtClean="0">
                <a:latin typeface="Times New Roman" pitchFamily="18" charset="0"/>
                <a:cs typeface="Times New Roman" pitchFamily="18" charset="0"/>
              </a:rPr>
              <a:t>L</a:t>
            </a:r>
            <a:r>
              <a:rPr lang="en-US" sz="1600" i="1" dirty="0" err="1" smtClean="0">
                <a:latin typeface="Times New Roman" pitchFamily="18" charset="0"/>
                <a:cs typeface="Times New Roman" pitchFamily="18" charset="0"/>
              </a:rPr>
              <a:t>j</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202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44" t="19723" r="8613" b="23188"/>
          <a:stretch/>
        </p:blipFill>
        <p:spPr bwMode="auto">
          <a:xfrm>
            <a:off x="2913158" y="4013922"/>
            <a:ext cx="5907314" cy="2151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75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695" t="21566" r="16166" b="15889"/>
          <a:stretch/>
        </p:blipFill>
        <p:spPr bwMode="auto">
          <a:xfrm>
            <a:off x="3849262" y="1268761"/>
            <a:ext cx="4392488" cy="231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rot="7677873">
            <a:off x="4116971" y="3400193"/>
            <a:ext cx="72425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2872533">
            <a:off x="6880944" y="3367895"/>
            <a:ext cx="72425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1520" y="3170891"/>
            <a:ext cx="3409908" cy="1200329"/>
          </a:xfrm>
          <a:prstGeom prst="rect">
            <a:avLst/>
          </a:prstGeom>
          <a:noFill/>
        </p:spPr>
        <p:txBody>
          <a:bodyPr wrap="none" rtlCol="0">
            <a:spAutoFit/>
          </a:bodyPr>
          <a:lstStyle/>
          <a:p>
            <a:pPr marL="342900" indent="-342900">
              <a:buFont typeface="Arial" pitchFamily="34" charset="0"/>
              <a:buChar char="•"/>
            </a:pPr>
            <a:r>
              <a:rPr lang="en-US" dirty="0" smtClean="0"/>
              <a:t>Connection Visible</a:t>
            </a:r>
          </a:p>
          <a:p>
            <a:pPr marL="342900" indent="-342900">
              <a:buFont typeface="Arial" pitchFamily="34" charset="0"/>
              <a:buChar char="•"/>
            </a:pPr>
            <a:r>
              <a:rPr lang="en-US" dirty="0"/>
              <a:t>Overlapping Resources</a:t>
            </a:r>
          </a:p>
          <a:p>
            <a:pPr marL="342900" indent="-342900">
              <a:buFont typeface="Arial" pitchFamily="34" charset="0"/>
              <a:buChar char="•"/>
            </a:pPr>
            <a:r>
              <a:rPr lang="en-US" dirty="0" smtClean="0"/>
              <a:t>Communications</a:t>
            </a:r>
          </a:p>
        </p:txBody>
      </p:sp>
    </p:spTree>
    <p:extLst>
      <p:ext uri="{BB962C8B-B14F-4D97-AF65-F5344CB8AC3E}">
        <p14:creationId xmlns:p14="http://schemas.microsoft.com/office/powerpoint/2010/main" val="3400050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ChangeArrowheads="1"/>
          </p:cNvSpPr>
          <p:nvPr>
            <p:ph type="title"/>
          </p:nvPr>
        </p:nvSpPr>
        <p:spPr>
          <a:xfrm>
            <a:off x="467544" y="214290"/>
            <a:ext cx="8319298" cy="910454"/>
          </a:xfrm>
        </p:spPr>
        <p:txBody>
          <a:bodyPr>
            <a:normAutofit/>
          </a:bodyPr>
          <a:lstStyle/>
          <a:p>
            <a:r>
              <a:rPr lang="en-US" altLang="ja-JP" dirty="0" smtClean="0"/>
              <a:t>State Information of a node</a:t>
            </a:r>
            <a:endParaRPr lang="en-US" altLang="ja-JP" sz="3600" dirty="0"/>
          </a:p>
        </p:txBody>
      </p:sp>
      <p:sp>
        <p:nvSpPr>
          <p:cNvPr id="6" name="スライド番号プレースホルダ 5"/>
          <p:cNvSpPr>
            <a:spLocks noGrp="1"/>
          </p:cNvSpPr>
          <p:nvPr>
            <p:ph type="sldNum" sz="quarter" idx="12"/>
          </p:nvPr>
        </p:nvSpPr>
        <p:spPr/>
        <p:txBody>
          <a:bodyPr/>
          <a:lstStyle/>
          <a:p>
            <a:fld id="{0681843A-B0B4-4B7C-AD85-04623C3DAB97}" type="slidenum">
              <a:rPr lang="en-US" altLang="ja-JP"/>
              <a:pPr/>
              <a:t>12</a:t>
            </a:fld>
            <a:endParaRPr lang="en-US" altLang="ja-JP" dirty="0"/>
          </a:p>
        </p:txBody>
      </p:sp>
      <p:sp>
        <p:nvSpPr>
          <p:cNvPr id="12" name="角丸四角形 11"/>
          <p:cNvSpPr/>
          <p:nvPr/>
        </p:nvSpPr>
        <p:spPr>
          <a:xfrm>
            <a:off x="669071" y="2216274"/>
            <a:ext cx="2966825" cy="540000"/>
          </a:xfrm>
          <a:prstGeom prst="roundRect">
            <a:avLst/>
          </a:prstGeom>
          <a:solidFill>
            <a:srgbClr val="F60A0A"/>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dirty="0" smtClean="0">
                <a:solidFill>
                  <a:srgbClr val="FFFF00"/>
                </a:solidFill>
              </a:rPr>
              <a:t>③ </a:t>
            </a:r>
            <a:r>
              <a:rPr lang="en-US" altLang="ja-JP" dirty="0" smtClean="0">
                <a:solidFill>
                  <a:srgbClr val="FFFF00"/>
                </a:solidFill>
              </a:rPr>
              <a:t>Tie-set Information</a:t>
            </a:r>
            <a:endParaRPr kumimoji="1" lang="ja-JP" altLang="en-US" sz="2400" dirty="0">
              <a:solidFill>
                <a:srgbClr val="FFFF00"/>
              </a:solidFill>
            </a:endParaRPr>
          </a:p>
        </p:txBody>
      </p:sp>
      <p:sp>
        <p:nvSpPr>
          <p:cNvPr id="13" name="角丸四角形 12"/>
          <p:cNvSpPr/>
          <p:nvPr/>
        </p:nvSpPr>
        <p:spPr>
          <a:xfrm>
            <a:off x="669072" y="1216832"/>
            <a:ext cx="2943276" cy="540000"/>
          </a:xfrm>
          <a:prstGeom prst="roundRect">
            <a:avLst/>
          </a:prstGeom>
          <a:solidFill>
            <a:srgbClr val="F60A0A"/>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dirty="0" smtClean="0">
                <a:solidFill>
                  <a:srgbClr val="FFFF00"/>
                </a:solidFill>
              </a:rPr>
              <a:t>① </a:t>
            </a:r>
            <a:r>
              <a:rPr kumimoji="1" lang="en-US" altLang="ja-JP" sz="2400" dirty="0" smtClean="0">
                <a:solidFill>
                  <a:srgbClr val="FFFF00"/>
                </a:solidFill>
              </a:rPr>
              <a:t>Incident Links</a:t>
            </a:r>
            <a:endParaRPr kumimoji="1" lang="ja-JP" altLang="en-US" sz="2400" dirty="0">
              <a:solidFill>
                <a:srgbClr val="FFFF00"/>
              </a:solidFill>
            </a:endParaRPr>
          </a:p>
        </p:txBody>
      </p:sp>
      <p:sp>
        <p:nvSpPr>
          <p:cNvPr id="84" name="角丸四角形 83"/>
          <p:cNvSpPr/>
          <p:nvPr/>
        </p:nvSpPr>
        <p:spPr>
          <a:xfrm>
            <a:off x="669072" y="1712218"/>
            <a:ext cx="2952672" cy="540000"/>
          </a:xfrm>
          <a:prstGeom prst="roundRect">
            <a:avLst/>
          </a:prstGeom>
          <a:solidFill>
            <a:srgbClr val="F60A0A"/>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400" dirty="0" smtClean="0">
                <a:solidFill>
                  <a:srgbClr val="FFFF00"/>
                </a:solidFill>
              </a:rPr>
              <a:t>② </a:t>
            </a:r>
            <a:r>
              <a:rPr lang="en-US" altLang="ja-JP" sz="2400" dirty="0" smtClean="0">
                <a:solidFill>
                  <a:srgbClr val="FFFF00"/>
                </a:solidFill>
              </a:rPr>
              <a:t>Adjacent Nodes</a:t>
            </a:r>
            <a:endParaRPr kumimoji="1" lang="ja-JP" altLang="en-US" sz="2400" dirty="0">
              <a:solidFill>
                <a:srgbClr val="FFFF00"/>
              </a:solidFill>
            </a:endParaRPr>
          </a:p>
        </p:txBody>
      </p:sp>
      <p:sp>
        <p:nvSpPr>
          <p:cNvPr id="94" name="テキスト ボックス 93"/>
          <p:cNvSpPr txBox="1"/>
          <p:nvPr/>
        </p:nvSpPr>
        <p:spPr>
          <a:xfrm>
            <a:off x="3714744" y="1280170"/>
            <a:ext cx="2928958" cy="400110"/>
          </a:xfrm>
          <a:prstGeom prst="rect">
            <a:avLst/>
          </a:prstGeom>
          <a:noFill/>
          <a:ln>
            <a:solidFill>
              <a:srgbClr val="FF0000"/>
            </a:solidFill>
          </a:ln>
        </p:spPr>
        <p:txBody>
          <a:bodyPr wrap="square" rtlCol="0">
            <a:spAutoFit/>
          </a:bodyPr>
          <a:lstStyle/>
          <a:p>
            <a:r>
              <a:rPr kumimoji="1" lang="en-US" altLang="ja-JP" sz="2000" dirty="0" smtClean="0"/>
              <a:t>Links connected to a node</a:t>
            </a:r>
            <a:endParaRPr kumimoji="1" lang="ja-JP" altLang="en-US" sz="2000" dirty="0"/>
          </a:p>
        </p:txBody>
      </p:sp>
      <p:sp>
        <p:nvSpPr>
          <p:cNvPr id="99" name="テキスト ボックス 98"/>
          <p:cNvSpPr txBox="1"/>
          <p:nvPr/>
        </p:nvSpPr>
        <p:spPr>
          <a:xfrm>
            <a:off x="4564020" y="3079096"/>
            <a:ext cx="4070217" cy="461665"/>
          </a:xfrm>
          <a:prstGeom prst="rect">
            <a:avLst/>
          </a:prstGeom>
          <a:noFill/>
        </p:spPr>
        <p:style>
          <a:lnRef idx="1">
            <a:schemeClr val="accent1"/>
          </a:lnRef>
          <a:fillRef idx="3">
            <a:schemeClr val="accent1"/>
          </a:fillRef>
          <a:effectRef idx="2">
            <a:schemeClr val="accent1"/>
          </a:effectRef>
          <a:fontRef idx="minor">
            <a:schemeClr val="lt1"/>
          </a:fontRef>
        </p:style>
        <p:txBody>
          <a:bodyPr wrap="none" rtlCol="0">
            <a:spAutoFit/>
          </a:bodyPr>
          <a:lstStyle/>
          <a:p>
            <a:r>
              <a:rPr kumimoji="1" lang="en-US" altLang="ja-JP" sz="2400" dirty="0" smtClean="0">
                <a:solidFill>
                  <a:srgbClr val="FF0000"/>
                </a:solidFill>
              </a:rPr>
              <a:t>Ex:</a:t>
            </a:r>
            <a:r>
              <a:rPr lang="ja-JP" altLang="en-US" dirty="0" smtClean="0">
                <a:solidFill>
                  <a:srgbClr val="FF0000"/>
                </a:solidFill>
              </a:rPr>
              <a:t> </a:t>
            </a:r>
            <a:r>
              <a:rPr kumimoji="1" lang="en-US" altLang="ja-JP" sz="2400" dirty="0" smtClean="0">
                <a:solidFill>
                  <a:srgbClr val="FF0000"/>
                </a:solidFill>
              </a:rPr>
              <a:t>State Information of node d</a:t>
            </a:r>
            <a:endParaRPr kumimoji="1" lang="ja-JP" altLang="en-US" sz="2400" dirty="0">
              <a:solidFill>
                <a:srgbClr val="FF0000"/>
              </a:solidFill>
            </a:endParaRPr>
          </a:p>
        </p:txBody>
      </p:sp>
      <p:sp>
        <p:nvSpPr>
          <p:cNvPr id="110" name="テキスト ボックス 109"/>
          <p:cNvSpPr txBox="1"/>
          <p:nvPr/>
        </p:nvSpPr>
        <p:spPr>
          <a:xfrm>
            <a:off x="7800988" y="7158054"/>
            <a:ext cx="354584" cy="307777"/>
          </a:xfrm>
          <a:prstGeom prst="rect">
            <a:avLst/>
          </a:prstGeom>
          <a:noFill/>
        </p:spPr>
        <p:txBody>
          <a:bodyPr wrap="none" rtlCol="0">
            <a:spAutoFit/>
          </a:bodyPr>
          <a:lstStyle/>
          <a:p>
            <a:r>
              <a:rPr kumimoji="1" lang="en-US" altLang="ja-JP" sz="1400" b="1" dirty="0" smtClean="0"/>
              <a:t>e1</a:t>
            </a:r>
            <a:endParaRPr kumimoji="1" lang="ja-JP" altLang="en-US" sz="1400" b="1" dirty="0"/>
          </a:p>
        </p:txBody>
      </p:sp>
      <p:sp>
        <p:nvSpPr>
          <p:cNvPr id="114" name="テキスト ボックス 113"/>
          <p:cNvSpPr txBox="1"/>
          <p:nvPr/>
        </p:nvSpPr>
        <p:spPr>
          <a:xfrm>
            <a:off x="4561740" y="3646082"/>
            <a:ext cx="4409220" cy="1200329"/>
          </a:xfrm>
          <a:prstGeom prst="rect">
            <a:avLst/>
          </a:prstGeom>
          <a:noFill/>
        </p:spPr>
        <p:txBody>
          <a:bodyPr wrap="none" rtlCol="0">
            <a:spAutoFit/>
          </a:bodyPr>
          <a:lstStyle/>
          <a:p>
            <a:r>
              <a:rPr lang="en-US" altLang="ja-JP" i="1" u="sng" dirty="0" smtClean="0"/>
              <a:t>Incident Links</a:t>
            </a:r>
            <a:r>
              <a:rPr lang="ja-JP" altLang="en-US" i="1" u="sng" dirty="0" smtClean="0"/>
              <a:t> </a:t>
            </a:r>
            <a:r>
              <a:rPr lang="ja-JP" altLang="en-US" dirty="0" smtClean="0"/>
              <a:t>：</a:t>
            </a:r>
            <a:r>
              <a:rPr lang="en-US" altLang="ja-JP" dirty="0" smtClean="0"/>
              <a:t>{</a:t>
            </a:r>
            <a:r>
              <a:rPr lang="en-US" altLang="ja-JP" i="1" dirty="0" smtClean="0"/>
              <a:t>e</a:t>
            </a:r>
            <a:r>
              <a:rPr lang="en-US" altLang="ja-JP" sz="1400" i="1" dirty="0" smtClean="0"/>
              <a:t>4</a:t>
            </a:r>
            <a:r>
              <a:rPr lang="en-US" altLang="ja-JP" i="1" dirty="0" smtClean="0"/>
              <a:t>, e</a:t>
            </a:r>
            <a:r>
              <a:rPr lang="en-US" altLang="ja-JP" sz="1400" i="1" dirty="0" smtClean="0"/>
              <a:t>5</a:t>
            </a:r>
            <a:r>
              <a:rPr lang="en-US" altLang="ja-JP" i="1" dirty="0" smtClean="0"/>
              <a:t>, e</a:t>
            </a:r>
            <a:r>
              <a:rPr lang="en-US" altLang="ja-JP" sz="1400" i="1" dirty="0" smtClean="0"/>
              <a:t>7</a:t>
            </a:r>
            <a:r>
              <a:rPr lang="en-US" altLang="ja-JP" i="1" dirty="0" smtClean="0"/>
              <a:t>, e</a:t>
            </a:r>
            <a:r>
              <a:rPr lang="en-US" altLang="ja-JP" sz="1400" i="1" dirty="0" smtClean="0"/>
              <a:t>8</a:t>
            </a:r>
            <a:r>
              <a:rPr lang="en-US" altLang="ja-JP" dirty="0" smtClean="0"/>
              <a:t>}</a:t>
            </a:r>
          </a:p>
          <a:p>
            <a:r>
              <a:rPr lang="en-US" altLang="ja-JP" i="1" u="sng" dirty="0" smtClean="0"/>
              <a:t>Adjacent Nodes</a:t>
            </a:r>
            <a:r>
              <a:rPr lang="ja-JP" altLang="en-US" i="1" u="sng" dirty="0" smtClean="0"/>
              <a:t> </a:t>
            </a:r>
            <a:r>
              <a:rPr lang="ja-JP" altLang="en-US" dirty="0" smtClean="0"/>
              <a:t>：</a:t>
            </a:r>
            <a:r>
              <a:rPr lang="en-US" altLang="ja-JP" dirty="0" smtClean="0"/>
              <a:t>{</a:t>
            </a:r>
            <a:r>
              <a:rPr lang="en-US" altLang="ja-JP" i="1" dirty="0" smtClean="0"/>
              <a:t>b, c, e, f</a:t>
            </a:r>
            <a:r>
              <a:rPr lang="en-US" altLang="ja-JP" dirty="0" smtClean="0"/>
              <a:t>}</a:t>
            </a:r>
          </a:p>
          <a:p>
            <a:r>
              <a:rPr lang="en-US" altLang="ja-JP" i="1" u="sng" dirty="0" smtClean="0"/>
              <a:t>Tie-set Information</a:t>
            </a:r>
            <a:r>
              <a:rPr lang="ja-JP" altLang="en-US" i="1" u="sng" dirty="0" smtClean="0"/>
              <a:t> </a:t>
            </a:r>
            <a:r>
              <a:rPr lang="ja-JP" altLang="en-US" dirty="0" smtClean="0"/>
              <a:t>：</a:t>
            </a:r>
            <a:r>
              <a:rPr lang="en-US" altLang="ja-JP" dirty="0" smtClean="0"/>
              <a:t>{</a:t>
            </a:r>
            <a:r>
              <a:rPr lang="en-US" altLang="ja-JP" i="1" dirty="0" smtClean="0"/>
              <a:t>L</a:t>
            </a:r>
            <a:r>
              <a:rPr lang="en-US" altLang="ja-JP" sz="1800" i="1" dirty="0" smtClean="0"/>
              <a:t>2</a:t>
            </a:r>
            <a:r>
              <a:rPr lang="en-US" altLang="ja-JP" i="1" dirty="0" smtClean="0"/>
              <a:t>, L</a:t>
            </a:r>
            <a:r>
              <a:rPr lang="en-US" altLang="ja-JP" sz="1800" i="1" dirty="0" smtClean="0"/>
              <a:t>3</a:t>
            </a:r>
            <a:r>
              <a:rPr lang="en-US" altLang="ja-JP" i="1" dirty="0" smtClean="0"/>
              <a:t>, L</a:t>
            </a:r>
            <a:r>
              <a:rPr lang="en-US" altLang="ja-JP" sz="1800" i="1" dirty="0" smtClean="0"/>
              <a:t>4</a:t>
            </a:r>
            <a:r>
              <a:rPr lang="en-US" altLang="ja-JP" dirty="0" smtClean="0"/>
              <a:t>}</a:t>
            </a:r>
            <a:endParaRPr lang="ja-JP" altLang="en-US" dirty="0" smtClean="0"/>
          </a:p>
        </p:txBody>
      </p:sp>
      <p:sp>
        <p:nvSpPr>
          <p:cNvPr id="55" name="テキスト ボックス 54"/>
          <p:cNvSpPr txBox="1"/>
          <p:nvPr/>
        </p:nvSpPr>
        <p:spPr>
          <a:xfrm>
            <a:off x="1165817" y="5085184"/>
            <a:ext cx="6918882" cy="707886"/>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kumimoji="1" lang="en-US" altLang="ja-JP" sz="2000" dirty="0" smtClean="0">
                <a:latin typeface="+mj-lt"/>
              </a:rPr>
              <a:t>We had also developed an algorithm</a:t>
            </a:r>
          </a:p>
          <a:p>
            <a:pPr algn="ctr"/>
            <a:r>
              <a:rPr kumimoji="1" lang="en-US" altLang="ja-JP" sz="2000" dirty="0" smtClean="0">
                <a:latin typeface="+mj-lt"/>
              </a:rPr>
              <a:t>by which each node can recognize Tie-set Information</a:t>
            </a:r>
          </a:p>
        </p:txBody>
      </p:sp>
      <p:sp>
        <p:nvSpPr>
          <p:cNvPr id="54" name="テキスト ボックス 53"/>
          <p:cNvSpPr txBox="1"/>
          <p:nvPr/>
        </p:nvSpPr>
        <p:spPr>
          <a:xfrm>
            <a:off x="3714744" y="2276296"/>
            <a:ext cx="5000660" cy="400110"/>
          </a:xfrm>
          <a:prstGeom prst="rect">
            <a:avLst/>
          </a:prstGeom>
          <a:noFill/>
          <a:ln>
            <a:solidFill>
              <a:srgbClr val="FF0000"/>
            </a:solidFill>
          </a:ln>
        </p:spPr>
        <p:txBody>
          <a:bodyPr wrap="square" rtlCol="0">
            <a:spAutoFit/>
          </a:bodyPr>
          <a:lstStyle/>
          <a:p>
            <a:r>
              <a:rPr kumimoji="1" lang="en-US" altLang="ja-JP" sz="2000" dirty="0" smtClean="0"/>
              <a:t>Information of tie-sets to which a node belong</a:t>
            </a:r>
            <a:endParaRPr kumimoji="1" lang="ja-JP" altLang="en-US" sz="2000" dirty="0"/>
          </a:p>
        </p:txBody>
      </p:sp>
      <p:sp>
        <p:nvSpPr>
          <p:cNvPr id="57" name="テキスト ボックス 56"/>
          <p:cNvSpPr txBox="1"/>
          <p:nvPr/>
        </p:nvSpPr>
        <p:spPr>
          <a:xfrm>
            <a:off x="3714744" y="1780100"/>
            <a:ext cx="2928958" cy="400110"/>
          </a:xfrm>
          <a:prstGeom prst="rect">
            <a:avLst/>
          </a:prstGeom>
          <a:noFill/>
          <a:ln>
            <a:solidFill>
              <a:srgbClr val="FF0000"/>
            </a:solidFill>
          </a:ln>
        </p:spPr>
        <p:txBody>
          <a:bodyPr wrap="square" rtlCol="0">
            <a:spAutoFit/>
          </a:bodyPr>
          <a:lstStyle/>
          <a:p>
            <a:r>
              <a:rPr lang="en-US" altLang="ja-JP" sz="2000" dirty="0" smtClean="0"/>
              <a:t>Node</a:t>
            </a:r>
            <a:r>
              <a:rPr kumimoji="1" lang="en-US" altLang="ja-JP" sz="2000" dirty="0" smtClean="0"/>
              <a:t>s connected to a node</a:t>
            </a:r>
            <a:endParaRPr kumimoji="1" lang="ja-JP" altLang="en-US" sz="2000" dirty="0"/>
          </a:p>
        </p:txBody>
      </p:sp>
      <p:sp>
        <p:nvSpPr>
          <p:cNvPr id="61" name="フローチャート : 結合子 60"/>
          <p:cNvSpPr/>
          <p:nvPr/>
        </p:nvSpPr>
        <p:spPr>
          <a:xfrm>
            <a:off x="395536" y="3716462"/>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a</a:t>
            </a:r>
            <a:endParaRPr lang="ja-JP" altLang="en-US" dirty="0">
              <a:solidFill>
                <a:schemeClr val="tx1"/>
              </a:solidFill>
            </a:endParaRPr>
          </a:p>
        </p:txBody>
      </p:sp>
      <p:sp>
        <p:nvSpPr>
          <p:cNvPr id="62" name="フローチャート : 結合子 61"/>
          <p:cNvSpPr/>
          <p:nvPr/>
        </p:nvSpPr>
        <p:spPr>
          <a:xfrm>
            <a:off x="1395661" y="293065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b</a:t>
            </a:r>
            <a:endParaRPr lang="ja-JP" altLang="en-US" dirty="0">
              <a:solidFill>
                <a:schemeClr val="tx1"/>
              </a:solidFill>
            </a:endParaRPr>
          </a:p>
        </p:txBody>
      </p:sp>
      <p:sp>
        <p:nvSpPr>
          <p:cNvPr id="63" name="フローチャート : 結合子 62"/>
          <p:cNvSpPr/>
          <p:nvPr/>
        </p:nvSpPr>
        <p:spPr>
          <a:xfrm>
            <a:off x="1395661" y="4573712"/>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c</a:t>
            </a:r>
            <a:endParaRPr lang="ja-JP" altLang="en-US" dirty="0">
              <a:solidFill>
                <a:schemeClr val="tx1"/>
              </a:solidFill>
            </a:endParaRPr>
          </a:p>
        </p:txBody>
      </p:sp>
      <p:sp>
        <p:nvSpPr>
          <p:cNvPr id="64" name="フローチャート : 結合子 63"/>
          <p:cNvSpPr/>
          <p:nvPr/>
        </p:nvSpPr>
        <p:spPr>
          <a:xfrm>
            <a:off x="2967286" y="293065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d</a:t>
            </a:r>
            <a:endParaRPr lang="ja-JP" altLang="en-US" dirty="0">
              <a:solidFill>
                <a:schemeClr val="tx1"/>
              </a:solidFill>
            </a:endParaRPr>
          </a:p>
        </p:txBody>
      </p:sp>
      <p:sp>
        <p:nvSpPr>
          <p:cNvPr id="65" name="フローチャート : 結合子 64"/>
          <p:cNvSpPr/>
          <p:nvPr/>
        </p:nvSpPr>
        <p:spPr>
          <a:xfrm>
            <a:off x="2967286" y="4573712"/>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e</a:t>
            </a:r>
            <a:endParaRPr lang="ja-JP" altLang="en-US" dirty="0">
              <a:solidFill>
                <a:schemeClr val="tx1"/>
              </a:solidFill>
            </a:endParaRPr>
          </a:p>
        </p:txBody>
      </p:sp>
      <p:sp>
        <p:nvSpPr>
          <p:cNvPr id="66" name="フローチャート : 結合子 65"/>
          <p:cNvSpPr/>
          <p:nvPr/>
        </p:nvSpPr>
        <p:spPr>
          <a:xfrm>
            <a:off x="3967411" y="3716462"/>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f</a:t>
            </a:r>
            <a:endParaRPr lang="ja-JP" altLang="en-US" dirty="0">
              <a:solidFill>
                <a:schemeClr val="tx1"/>
              </a:solidFill>
            </a:endParaRPr>
          </a:p>
        </p:txBody>
      </p:sp>
      <p:cxnSp>
        <p:nvCxnSpPr>
          <p:cNvPr id="67" name="直線コネクタ 66"/>
          <p:cNvCxnSpPr>
            <a:stCxn id="61" idx="7"/>
            <a:endCxn id="62" idx="3"/>
          </p:cNvCxnSpPr>
          <p:nvPr/>
        </p:nvCxnSpPr>
        <p:spPr>
          <a:xfrm rot="5400000" flipH="1" flipV="1">
            <a:off x="807582" y="3128380"/>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62" idx="6"/>
            <a:endCxn id="64" idx="2"/>
          </p:cNvCxnSpPr>
          <p:nvPr/>
        </p:nvCxnSpPr>
        <p:spPr>
          <a:xfrm>
            <a:off x="1752873" y="310924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64" idx="5"/>
            <a:endCxn id="66" idx="1"/>
          </p:cNvCxnSpPr>
          <p:nvPr/>
        </p:nvCxnSpPr>
        <p:spPr>
          <a:xfrm rot="16200000" flipH="1">
            <a:off x="3379332" y="3128379"/>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3" idx="6"/>
            <a:endCxn id="65" idx="2"/>
          </p:cNvCxnSpPr>
          <p:nvPr/>
        </p:nvCxnSpPr>
        <p:spPr>
          <a:xfrm>
            <a:off x="1752873" y="4752305"/>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フリーフォーム 78"/>
          <p:cNvSpPr/>
          <p:nvPr/>
        </p:nvSpPr>
        <p:spPr>
          <a:xfrm>
            <a:off x="824164" y="3430710"/>
            <a:ext cx="642942" cy="1000132"/>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0" name="フリーフォーム 79"/>
          <p:cNvSpPr/>
          <p:nvPr/>
        </p:nvSpPr>
        <p:spPr bwMode="auto">
          <a:xfrm>
            <a:off x="3267352" y="3389432"/>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dirty="0"/>
          </a:p>
        </p:txBody>
      </p:sp>
      <p:sp>
        <p:nvSpPr>
          <p:cNvPr id="81" name="フリーフォーム 80"/>
          <p:cNvSpPr/>
          <p:nvPr/>
        </p:nvSpPr>
        <p:spPr>
          <a:xfrm>
            <a:off x="1661077" y="3144958"/>
            <a:ext cx="949037" cy="1098299"/>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82" name="フリーフォーム 81"/>
          <p:cNvSpPr/>
          <p:nvPr/>
        </p:nvSpPr>
        <p:spPr>
          <a:xfrm>
            <a:off x="2038610" y="3497487"/>
            <a:ext cx="1000132" cy="1219107"/>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graphicFrame>
        <p:nvGraphicFramePr>
          <p:cNvPr id="83" name="オブジェクト 82"/>
          <p:cNvGraphicFramePr>
            <a:graphicFrameLocks noChangeAspect="1"/>
          </p:cNvGraphicFramePr>
          <p:nvPr/>
        </p:nvGraphicFramePr>
        <p:xfrm>
          <a:off x="824164" y="3073520"/>
          <a:ext cx="285752" cy="441617"/>
        </p:xfrm>
        <a:graphic>
          <a:graphicData uri="http://schemas.openxmlformats.org/presentationml/2006/ole">
            <mc:AlternateContent xmlns:mc="http://schemas.openxmlformats.org/markup-compatibility/2006">
              <mc:Choice xmlns:v="urn:schemas-microsoft-com:vml" Requires="v">
                <p:oleObj spid="_x0000_s214499" name="数式" r:id="rId4" imgW="139680" imgH="215640" progId="Equation.3">
                  <p:embed/>
                </p:oleObj>
              </mc:Choice>
              <mc:Fallback>
                <p:oleObj name="数式" r:id="rId4" imgW="1396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164" y="3073520"/>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3"/>
          <p:cNvGraphicFramePr>
            <a:graphicFrameLocks noChangeAspect="1"/>
          </p:cNvGraphicFramePr>
          <p:nvPr/>
        </p:nvGraphicFramePr>
        <p:xfrm>
          <a:off x="797178" y="4145090"/>
          <a:ext cx="312738" cy="441325"/>
        </p:xfrm>
        <a:graphic>
          <a:graphicData uri="http://schemas.openxmlformats.org/presentationml/2006/ole">
            <mc:AlternateContent xmlns:mc="http://schemas.openxmlformats.org/markup-compatibility/2006">
              <mc:Choice xmlns:v="urn:schemas-microsoft-com:vml" Requires="v">
                <p:oleObj spid="_x0000_s214500" name="数式" r:id="rId6" imgW="152280" imgH="215640" progId="Equation.3">
                  <p:embed/>
                </p:oleObj>
              </mc:Choice>
              <mc:Fallback>
                <p:oleObj name="数式" r:id="rId6" imgW="1522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178" y="4145090"/>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4"/>
          <p:cNvGraphicFramePr>
            <a:graphicFrameLocks noChangeAspect="1"/>
          </p:cNvGraphicFramePr>
          <p:nvPr/>
        </p:nvGraphicFramePr>
        <p:xfrm>
          <a:off x="1444558" y="3645024"/>
          <a:ext cx="311150" cy="466725"/>
        </p:xfrm>
        <a:graphic>
          <a:graphicData uri="http://schemas.openxmlformats.org/presentationml/2006/ole">
            <mc:AlternateContent xmlns:mc="http://schemas.openxmlformats.org/markup-compatibility/2006">
              <mc:Choice xmlns:v="urn:schemas-microsoft-com:vml" Requires="v">
                <p:oleObj spid="_x0000_s214501" name="数式" r:id="rId8" imgW="152280" imgH="228600" progId="Equation.3">
                  <p:embed/>
                </p:oleObj>
              </mc:Choice>
              <mc:Fallback>
                <p:oleObj name="数式" r:id="rId8" imgW="152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4558" y="3645024"/>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6"/>
          <p:cNvGraphicFramePr>
            <a:graphicFrameLocks noChangeAspect="1"/>
          </p:cNvGraphicFramePr>
          <p:nvPr/>
        </p:nvGraphicFramePr>
        <p:xfrm>
          <a:off x="2187756" y="3682355"/>
          <a:ext cx="311150" cy="466725"/>
        </p:xfrm>
        <a:graphic>
          <a:graphicData uri="http://schemas.openxmlformats.org/presentationml/2006/ole">
            <mc:AlternateContent xmlns:mc="http://schemas.openxmlformats.org/markup-compatibility/2006">
              <mc:Choice xmlns:v="urn:schemas-microsoft-com:vml" Requires="v">
                <p:oleObj spid="_x0000_s214502" name="数式" r:id="rId10" imgW="152280" imgH="228600" progId="Equation.3">
                  <p:embed/>
                </p:oleObj>
              </mc:Choice>
              <mc:Fallback>
                <p:oleObj name="数式" r:id="rId10" imgW="1522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7756" y="368235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 name="Object 7"/>
          <p:cNvGraphicFramePr>
            <a:graphicFrameLocks noChangeAspect="1"/>
          </p:cNvGraphicFramePr>
          <p:nvPr/>
        </p:nvGraphicFramePr>
        <p:xfrm>
          <a:off x="3584848" y="3144948"/>
          <a:ext cx="311150" cy="466725"/>
        </p:xfrm>
        <a:graphic>
          <a:graphicData uri="http://schemas.openxmlformats.org/presentationml/2006/ole">
            <mc:AlternateContent xmlns:mc="http://schemas.openxmlformats.org/markup-compatibility/2006">
              <mc:Choice xmlns:v="urn:schemas-microsoft-com:vml" Requires="v">
                <p:oleObj spid="_x0000_s214503" name="数式" r:id="rId12" imgW="152280" imgH="228600" progId="Equation.3">
                  <p:embed/>
                </p:oleObj>
              </mc:Choice>
              <mc:Fallback>
                <p:oleObj name="数式" r:id="rId12" imgW="1522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4848" y="3144948"/>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 name="Object 8"/>
          <p:cNvGraphicFramePr>
            <a:graphicFrameLocks noChangeAspect="1"/>
          </p:cNvGraphicFramePr>
          <p:nvPr/>
        </p:nvGraphicFramePr>
        <p:xfrm>
          <a:off x="2227530" y="4607049"/>
          <a:ext cx="311150" cy="466725"/>
        </p:xfrm>
        <a:graphic>
          <a:graphicData uri="http://schemas.openxmlformats.org/presentationml/2006/ole">
            <mc:AlternateContent xmlns:mc="http://schemas.openxmlformats.org/markup-compatibility/2006">
              <mc:Choice xmlns:v="urn:schemas-microsoft-com:vml" Requires="v">
                <p:oleObj spid="_x0000_s214504" name="数式" r:id="rId14" imgW="152280" imgH="228600" progId="Equation.3">
                  <p:embed/>
                </p:oleObj>
              </mc:Choice>
              <mc:Fallback>
                <p:oleObj name="数式" r:id="rId14" imgW="15228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27530" y="460704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 name="Object 9"/>
          <p:cNvGraphicFramePr>
            <a:graphicFrameLocks noChangeAspect="1"/>
          </p:cNvGraphicFramePr>
          <p:nvPr/>
        </p:nvGraphicFramePr>
        <p:xfrm>
          <a:off x="2967308" y="3645024"/>
          <a:ext cx="311150" cy="466725"/>
        </p:xfrm>
        <a:graphic>
          <a:graphicData uri="http://schemas.openxmlformats.org/presentationml/2006/ole">
            <mc:AlternateContent xmlns:mc="http://schemas.openxmlformats.org/markup-compatibility/2006">
              <mc:Choice xmlns:v="urn:schemas-microsoft-com:vml" Requires="v">
                <p:oleObj spid="_x0000_s214505" name="数式" r:id="rId16" imgW="152280" imgH="228600" progId="Equation.3">
                  <p:embed/>
                </p:oleObj>
              </mc:Choice>
              <mc:Fallback>
                <p:oleObj name="数式" r:id="rId16" imgW="15228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67308" y="3645024"/>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 name="Object 10"/>
          <p:cNvGraphicFramePr>
            <a:graphicFrameLocks noChangeAspect="1"/>
          </p:cNvGraphicFramePr>
          <p:nvPr/>
        </p:nvGraphicFramePr>
        <p:xfrm>
          <a:off x="3610250" y="4178421"/>
          <a:ext cx="311150" cy="466725"/>
        </p:xfrm>
        <a:graphic>
          <a:graphicData uri="http://schemas.openxmlformats.org/presentationml/2006/ole">
            <mc:AlternateContent xmlns:mc="http://schemas.openxmlformats.org/markup-compatibility/2006">
              <mc:Choice xmlns:v="urn:schemas-microsoft-com:vml" Requires="v">
                <p:oleObj spid="_x0000_s214506" name="数式" r:id="rId18" imgW="152280" imgH="228600" progId="Equation.3">
                  <p:embed/>
                </p:oleObj>
              </mc:Choice>
              <mc:Fallback>
                <p:oleObj name="数式" r:id="rId18" imgW="15228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10250" y="4178421"/>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1" name="直線コネクタ 100"/>
          <p:cNvCxnSpPr>
            <a:stCxn id="61" idx="5"/>
            <a:endCxn id="63" idx="1"/>
          </p:cNvCxnSpPr>
          <p:nvPr/>
        </p:nvCxnSpPr>
        <p:spPr bwMode="auto">
          <a:xfrm rot="16200000" flipH="1">
            <a:off x="771863" y="3949910"/>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06" name="直線コネクタ 105"/>
          <p:cNvCxnSpPr>
            <a:stCxn id="63" idx="0"/>
            <a:endCxn id="62" idx="4"/>
          </p:cNvCxnSpPr>
          <p:nvPr/>
        </p:nvCxnSpPr>
        <p:spPr bwMode="auto">
          <a:xfrm rot="5400000" flipH="1" flipV="1">
            <a:off x="931329" y="3930774"/>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07" name="直線コネクタ 106"/>
          <p:cNvCxnSpPr>
            <a:stCxn id="64" idx="3"/>
            <a:endCxn id="63" idx="7"/>
          </p:cNvCxnSpPr>
          <p:nvPr/>
        </p:nvCxnSpPr>
        <p:spPr bwMode="auto">
          <a:xfrm rot="5400000">
            <a:off x="1664833" y="3271255"/>
            <a:ext cx="1390494" cy="13190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08" name="直線コネクタ 107"/>
          <p:cNvCxnSpPr>
            <a:stCxn id="64" idx="4"/>
            <a:endCxn id="65" idx="0"/>
          </p:cNvCxnSpPr>
          <p:nvPr/>
        </p:nvCxnSpPr>
        <p:spPr bwMode="auto">
          <a:xfrm rot="5400000">
            <a:off x="2502954" y="3930774"/>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09" name="直線コネクタ 108"/>
          <p:cNvCxnSpPr>
            <a:stCxn id="66" idx="3"/>
            <a:endCxn id="65" idx="7"/>
          </p:cNvCxnSpPr>
          <p:nvPr/>
        </p:nvCxnSpPr>
        <p:spPr bwMode="auto">
          <a:xfrm rot="5400000">
            <a:off x="3343614" y="3949911"/>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111" name="テキスト ボックス 110"/>
          <p:cNvSpPr txBox="1"/>
          <p:nvPr/>
        </p:nvSpPr>
        <p:spPr>
          <a:xfrm>
            <a:off x="1109920" y="4145080"/>
            <a:ext cx="184731" cy="461665"/>
          </a:xfrm>
          <a:prstGeom prst="rect">
            <a:avLst/>
          </a:prstGeom>
          <a:noFill/>
        </p:spPr>
        <p:txBody>
          <a:bodyPr wrap="none" rtlCol="0">
            <a:spAutoFit/>
          </a:bodyPr>
          <a:lstStyle/>
          <a:p>
            <a:endParaRPr kumimoji="1" lang="ja-JP" altLang="en-US" dirty="0"/>
          </a:p>
        </p:txBody>
      </p:sp>
      <p:graphicFrame>
        <p:nvGraphicFramePr>
          <p:cNvPr id="112" name="Object 30"/>
          <p:cNvGraphicFramePr>
            <a:graphicFrameLocks noChangeAspect="1"/>
          </p:cNvGraphicFramePr>
          <p:nvPr/>
        </p:nvGraphicFramePr>
        <p:xfrm>
          <a:off x="3356247" y="3683128"/>
          <a:ext cx="396875" cy="461962"/>
        </p:xfrm>
        <a:graphic>
          <a:graphicData uri="http://schemas.openxmlformats.org/presentationml/2006/ole">
            <mc:AlternateContent xmlns:mc="http://schemas.openxmlformats.org/markup-compatibility/2006">
              <mc:Choice xmlns:v="urn:schemas-microsoft-com:vml" Requires="v">
                <p:oleObj spid="_x0000_s214507" name="数式" r:id="rId20" imgW="152280" imgH="177480" progId="Equation.3">
                  <p:embed/>
                </p:oleObj>
              </mc:Choice>
              <mc:Fallback>
                <p:oleObj name="数式" r:id="rId20" imgW="15228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56247" y="3683128"/>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31"/>
          <p:cNvGraphicFramePr>
            <a:graphicFrameLocks noChangeAspect="1"/>
          </p:cNvGraphicFramePr>
          <p:nvPr/>
        </p:nvGraphicFramePr>
        <p:xfrm>
          <a:off x="2445024" y="4002221"/>
          <a:ext cx="396875" cy="461963"/>
        </p:xfrm>
        <a:graphic>
          <a:graphicData uri="http://schemas.openxmlformats.org/presentationml/2006/ole">
            <mc:AlternateContent xmlns:mc="http://schemas.openxmlformats.org/markup-compatibility/2006">
              <mc:Choice xmlns:v="urn:schemas-microsoft-com:vml" Requires="v">
                <p:oleObj spid="_x0000_s214508" name="数式" r:id="rId22" imgW="152280" imgH="177480" progId="Equation.3">
                  <p:embed/>
                </p:oleObj>
              </mc:Choice>
              <mc:Fallback>
                <p:oleObj name="数式" r:id="rId22" imgW="152280" imgH="177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5024" y="4002221"/>
                        <a:ext cx="39687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 name="Object 32"/>
          <p:cNvGraphicFramePr>
            <a:graphicFrameLocks noChangeAspect="1"/>
          </p:cNvGraphicFramePr>
          <p:nvPr/>
        </p:nvGraphicFramePr>
        <p:xfrm>
          <a:off x="1808437" y="3397376"/>
          <a:ext cx="396875" cy="461962"/>
        </p:xfrm>
        <a:graphic>
          <a:graphicData uri="http://schemas.openxmlformats.org/presentationml/2006/ole">
            <mc:AlternateContent xmlns:mc="http://schemas.openxmlformats.org/markup-compatibility/2006">
              <mc:Choice xmlns:v="urn:schemas-microsoft-com:vml" Requires="v">
                <p:oleObj spid="_x0000_s214509" name="数式" r:id="rId24" imgW="152280" imgH="177480" progId="Equation.3">
                  <p:embed/>
                </p:oleObj>
              </mc:Choice>
              <mc:Fallback>
                <p:oleObj name="数式" r:id="rId24" imgW="15228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08437" y="3397376"/>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 name="Object 33"/>
          <p:cNvGraphicFramePr>
            <a:graphicFrameLocks noChangeAspect="1"/>
          </p:cNvGraphicFramePr>
          <p:nvPr/>
        </p:nvGraphicFramePr>
        <p:xfrm>
          <a:off x="967040" y="3716462"/>
          <a:ext cx="363538" cy="461963"/>
        </p:xfrm>
        <a:graphic>
          <a:graphicData uri="http://schemas.openxmlformats.org/presentationml/2006/ole">
            <mc:AlternateContent xmlns:mc="http://schemas.openxmlformats.org/markup-compatibility/2006">
              <mc:Choice xmlns:v="urn:schemas-microsoft-com:vml" Requires="v">
                <p:oleObj spid="_x0000_s214510" name="数式" r:id="rId26" imgW="139680" imgH="177480" progId="Equation.3">
                  <p:embed/>
                </p:oleObj>
              </mc:Choice>
              <mc:Fallback>
                <p:oleObj name="数式" r:id="rId26" imgW="139680" imgH="1774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67040" y="3716462"/>
                        <a:ext cx="363538"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1" name="Object 23"/>
          <p:cNvGraphicFramePr>
            <a:graphicFrameLocks noChangeAspect="1"/>
          </p:cNvGraphicFramePr>
          <p:nvPr/>
        </p:nvGraphicFramePr>
        <p:xfrm>
          <a:off x="2187756" y="2708920"/>
          <a:ext cx="311150" cy="441325"/>
        </p:xfrm>
        <a:graphic>
          <a:graphicData uri="http://schemas.openxmlformats.org/presentationml/2006/ole">
            <mc:AlternateContent xmlns:mc="http://schemas.openxmlformats.org/markup-compatibility/2006">
              <mc:Choice xmlns:v="urn:schemas-microsoft-com:vml" Requires="v">
                <p:oleObj spid="_x0000_s214511" name="数式" r:id="rId28" imgW="152280" imgH="215640" progId="Equation.3">
                  <p:embed/>
                </p:oleObj>
              </mc:Choice>
              <mc:Fallback>
                <p:oleObj name="数式" r:id="rId28" imgW="152280" imgH="2156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87756" y="2708920"/>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正方形/長方形 46"/>
          <p:cNvSpPr/>
          <p:nvPr/>
        </p:nvSpPr>
        <p:spPr>
          <a:xfrm>
            <a:off x="1115616" y="5805264"/>
            <a:ext cx="6912768" cy="461665"/>
          </a:xfrm>
          <a:prstGeom prst="rect">
            <a:avLst/>
          </a:prstGeom>
        </p:spPr>
        <p:txBody>
          <a:bodyPr wrap="square">
            <a:spAutoFit/>
          </a:bodyPr>
          <a:lstStyle/>
          <a:p>
            <a:r>
              <a:rPr lang="ja-JP" altLang="en-US" i="1" dirty="0" smtClean="0"/>
              <a:t>→　</a:t>
            </a:r>
            <a:r>
              <a:rPr lang="en-US" altLang="ja-JP" i="1" dirty="0" smtClean="0"/>
              <a:t>Easy network configuration</a:t>
            </a:r>
            <a:r>
              <a:rPr lang="ja-JP" altLang="en-US" i="1" dirty="0" smtClean="0"/>
              <a:t> </a:t>
            </a:r>
            <a:r>
              <a:rPr lang="en-US" altLang="ja-JP" i="1" dirty="0" smtClean="0"/>
              <a:t>for network managers</a:t>
            </a:r>
            <a:endParaRPr lang="ja-JP" altLang="en-US" i="1" dirty="0"/>
          </a:p>
        </p:txBody>
      </p:sp>
    </p:spTree>
    <p:extLst>
      <p:ext uri="{BB962C8B-B14F-4D97-AF65-F5344CB8AC3E}">
        <p14:creationId xmlns:p14="http://schemas.microsoft.com/office/powerpoint/2010/main" val="333793163"/>
      </p:ext>
    </p:extLst>
  </p:cSld>
  <p:clrMapOvr>
    <a:masterClrMapping/>
  </p:clrMapOvr>
  <p:transition advTm="70391"/>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Tie-Set Leader and Communications </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13</a:t>
            </a:fld>
            <a:endParaRPr lang="en-US" altLang="ja-JP"/>
          </a:p>
        </p:txBody>
      </p:sp>
      <p:sp>
        <p:nvSpPr>
          <p:cNvPr id="4" name="Content Placeholder 3"/>
          <p:cNvSpPr>
            <a:spLocks noGrp="1"/>
          </p:cNvSpPr>
          <p:nvPr>
            <p:ph sz="quarter" idx="1"/>
          </p:nvPr>
        </p:nvSpPr>
        <p:spPr/>
        <p:txBody>
          <a:bodyPr/>
          <a:lstStyle/>
          <a:p>
            <a:r>
              <a:rPr lang="en-US" dirty="0" smtClean="0"/>
              <a:t>There is one leader node in each tie-set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i</a:t>
            </a:r>
            <a:endParaRPr lang="en-US" i="1" dirty="0" smtClean="0">
              <a:latin typeface="Times New Roman" pitchFamily="18" charset="0"/>
              <a:cs typeface="Times New Roman" pitchFamily="18" charset="0"/>
            </a:endParaRPr>
          </a:p>
          <a:p>
            <a:r>
              <a:rPr lang="en-US" dirty="0" smtClean="0"/>
              <a:t>Ex.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1</a:t>
            </a:r>
            <a:r>
              <a:rPr lang="en-US" dirty="0" smtClean="0"/>
              <a:t>: c,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2</a:t>
            </a:r>
            <a:r>
              <a:rPr lang="en-US" dirty="0" smtClean="0"/>
              <a:t>: c,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3</a:t>
            </a:r>
            <a:r>
              <a:rPr lang="en-US" dirty="0" smtClean="0"/>
              <a:t>: c,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4</a:t>
            </a:r>
            <a:r>
              <a:rPr lang="en-US" dirty="0" smtClean="0"/>
              <a:t>: f</a:t>
            </a:r>
          </a:p>
          <a:p>
            <a:r>
              <a:rPr lang="en-US" dirty="0" smtClean="0"/>
              <a:t>In this case,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1</a:t>
            </a:r>
            <a:r>
              <a:rPr lang="en-US" dirty="0" smtClean="0"/>
              <a:t>,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2</a:t>
            </a:r>
            <a:r>
              <a:rPr lang="en-US" dirty="0" smtClean="0"/>
              <a:t>, and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3</a:t>
            </a:r>
            <a:r>
              <a:rPr lang="en-US" dirty="0"/>
              <a:t> </a:t>
            </a:r>
            <a:r>
              <a:rPr lang="en-US" dirty="0" smtClean="0"/>
              <a:t>do not require communications.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1</a:t>
            </a:r>
            <a:r>
              <a:rPr lang="en-US" dirty="0" smtClean="0"/>
              <a:t>,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2</a:t>
            </a:r>
            <a:r>
              <a:rPr lang="en-US" dirty="0" smtClean="0"/>
              <a:t>, </a:t>
            </a:r>
            <a:r>
              <a:rPr lang="en-US" i="1" dirty="0">
                <a:latin typeface="Times New Roman" pitchFamily="18" charset="0"/>
                <a:cs typeface="Times New Roman" pitchFamily="18" charset="0"/>
              </a:rPr>
              <a:t>L</a:t>
            </a:r>
            <a:r>
              <a:rPr lang="en-US" sz="1800" i="1" dirty="0">
                <a:latin typeface="Times New Roman" pitchFamily="18" charset="0"/>
                <a:cs typeface="Times New Roman" pitchFamily="18" charset="0"/>
              </a:rPr>
              <a:t>3</a:t>
            </a:r>
            <a:r>
              <a:rPr lang="en-US" dirty="0"/>
              <a:t> </a:t>
            </a:r>
            <a:r>
              <a:rPr lang="en-US" dirty="0" smtClean="0"/>
              <a:t>and </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4</a:t>
            </a:r>
            <a:r>
              <a:rPr lang="en-US" dirty="0" smtClean="0"/>
              <a:t> need communications to talk each other between nodes c and f.</a:t>
            </a:r>
          </a:p>
          <a:p>
            <a:pPr marL="0" indent="0">
              <a:buNone/>
            </a:pPr>
            <a:endParaRPr lang="en-US" dirty="0"/>
          </a:p>
          <a:p>
            <a:endParaRPr lang="en-US" dirty="0"/>
          </a:p>
        </p:txBody>
      </p:sp>
      <p:sp>
        <p:nvSpPr>
          <p:cNvPr id="5" name="フローチャート : 結合子 60"/>
          <p:cNvSpPr/>
          <p:nvPr/>
        </p:nvSpPr>
        <p:spPr>
          <a:xfrm>
            <a:off x="490922" y="450855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a</a:t>
            </a:r>
            <a:endParaRPr lang="ja-JP" altLang="en-US" dirty="0">
              <a:solidFill>
                <a:schemeClr val="tx1"/>
              </a:solidFill>
            </a:endParaRPr>
          </a:p>
        </p:txBody>
      </p:sp>
      <p:sp>
        <p:nvSpPr>
          <p:cNvPr id="6" name="フローチャート : 結合子 61"/>
          <p:cNvSpPr/>
          <p:nvPr/>
        </p:nvSpPr>
        <p:spPr>
          <a:xfrm>
            <a:off x="1491047" y="372273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b</a:t>
            </a:r>
            <a:endParaRPr lang="ja-JP" altLang="en-US" dirty="0">
              <a:solidFill>
                <a:schemeClr val="tx1"/>
              </a:solidFill>
            </a:endParaRPr>
          </a:p>
        </p:txBody>
      </p:sp>
      <p:sp>
        <p:nvSpPr>
          <p:cNvPr id="7" name="フローチャート : 結合子 62"/>
          <p:cNvSpPr/>
          <p:nvPr/>
        </p:nvSpPr>
        <p:spPr>
          <a:xfrm>
            <a:off x="1491047" y="5365800"/>
            <a:ext cx="357212" cy="357186"/>
          </a:xfrm>
          <a:prstGeom prst="flowChartConnector">
            <a:avLst/>
          </a:prstGeom>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ja-JP" dirty="0" smtClean="0">
                <a:solidFill>
                  <a:schemeClr val="tx1"/>
                </a:solidFill>
              </a:rPr>
              <a:t>c</a:t>
            </a:r>
            <a:endParaRPr lang="ja-JP" altLang="en-US" dirty="0">
              <a:solidFill>
                <a:schemeClr val="tx1"/>
              </a:solidFill>
            </a:endParaRPr>
          </a:p>
        </p:txBody>
      </p:sp>
      <p:sp>
        <p:nvSpPr>
          <p:cNvPr id="8" name="フローチャート : 結合子 63"/>
          <p:cNvSpPr/>
          <p:nvPr/>
        </p:nvSpPr>
        <p:spPr>
          <a:xfrm>
            <a:off x="3062672" y="372273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d</a:t>
            </a:r>
            <a:endParaRPr lang="ja-JP" altLang="en-US" dirty="0">
              <a:solidFill>
                <a:schemeClr val="tx1"/>
              </a:solidFill>
            </a:endParaRPr>
          </a:p>
        </p:txBody>
      </p:sp>
      <p:sp>
        <p:nvSpPr>
          <p:cNvPr id="9" name="フローチャート : 結合子 64"/>
          <p:cNvSpPr/>
          <p:nvPr/>
        </p:nvSpPr>
        <p:spPr>
          <a:xfrm>
            <a:off x="3062672" y="536580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e</a:t>
            </a:r>
            <a:endParaRPr lang="ja-JP" altLang="en-US" dirty="0">
              <a:solidFill>
                <a:schemeClr val="tx1"/>
              </a:solidFill>
            </a:endParaRPr>
          </a:p>
        </p:txBody>
      </p:sp>
      <p:sp>
        <p:nvSpPr>
          <p:cNvPr id="10" name="フローチャート : 結合子 65"/>
          <p:cNvSpPr/>
          <p:nvPr/>
        </p:nvSpPr>
        <p:spPr>
          <a:xfrm>
            <a:off x="4062797" y="4508550"/>
            <a:ext cx="357212" cy="357186"/>
          </a:xfrm>
          <a:prstGeom prst="flowChartConnector">
            <a:avLst/>
          </a:prstGeom>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altLang="ja-JP" dirty="0" smtClean="0">
                <a:solidFill>
                  <a:schemeClr val="tx1"/>
                </a:solidFill>
              </a:rPr>
              <a:t>f</a:t>
            </a:r>
            <a:endParaRPr lang="ja-JP" altLang="en-US" dirty="0">
              <a:solidFill>
                <a:schemeClr val="tx1"/>
              </a:solidFill>
            </a:endParaRPr>
          </a:p>
        </p:txBody>
      </p:sp>
      <p:cxnSp>
        <p:nvCxnSpPr>
          <p:cNvPr id="11" name="直線コネクタ 66"/>
          <p:cNvCxnSpPr>
            <a:stCxn id="5" idx="7"/>
            <a:endCxn id="6" idx="3"/>
          </p:cNvCxnSpPr>
          <p:nvPr/>
        </p:nvCxnSpPr>
        <p:spPr>
          <a:xfrm rot="5400000" flipH="1" flipV="1">
            <a:off x="902968" y="392046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67"/>
          <p:cNvCxnSpPr>
            <a:stCxn id="6" idx="6"/>
            <a:endCxn id="8" idx="2"/>
          </p:cNvCxnSpPr>
          <p:nvPr/>
        </p:nvCxnSpPr>
        <p:spPr>
          <a:xfrm>
            <a:off x="1848259" y="390133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68"/>
          <p:cNvCxnSpPr>
            <a:stCxn id="8" idx="5"/>
            <a:endCxn id="10" idx="1"/>
          </p:cNvCxnSpPr>
          <p:nvPr/>
        </p:nvCxnSpPr>
        <p:spPr>
          <a:xfrm rot="16200000" flipH="1">
            <a:off x="3474718" y="3920467"/>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69"/>
          <p:cNvCxnSpPr>
            <a:stCxn id="7" idx="6"/>
            <a:endCxn id="9" idx="2"/>
          </p:cNvCxnSpPr>
          <p:nvPr/>
        </p:nvCxnSpPr>
        <p:spPr>
          <a:xfrm>
            <a:off x="1848259" y="554439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フリーフォーム 78"/>
          <p:cNvSpPr/>
          <p:nvPr/>
        </p:nvSpPr>
        <p:spPr>
          <a:xfrm>
            <a:off x="919550" y="4222798"/>
            <a:ext cx="642942" cy="1000132"/>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6" name="フリーフォーム 79"/>
          <p:cNvSpPr/>
          <p:nvPr/>
        </p:nvSpPr>
        <p:spPr bwMode="auto">
          <a:xfrm>
            <a:off x="3362738" y="4181520"/>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dirty="0"/>
          </a:p>
        </p:txBody>
      </p:sp>
      <p:sp>
        <p:nvSpPr>
          <p:cNvPr id="17" name="フリーフォーム 80"/>
          <p:cNvSpPr/>
          <p:nvPr/>
        </p:nvSpPr>
        <p:spPr>
          <a:xfrm>
            <a:off x="1756463" y="3937046"/>
            <a:ext cx="949037" cy="1098299"/>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8" name="フリーフォーム 81"/>
          <p:cNvSpPr/>
          <p:nvPr/>
        </p:nvSpPr>
        <p:spPr>
          <a:xfrm>
            <a:off x="2133996" y="4289575"/>
            <a:ext cx="1000132" cy="1219107"/>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graphicFrame>
        <p:nvGraphicFramePr>
          <p:cNvPr id="19" name="オブジェクト 82"/>
          <p:cNvGraphicFramePr>
            <a:graphicFrameLocks noChangeAspect="1"/>
          </p:cNvGraphicFramePr>
          <p:nvPr>
            <p:extLst>
              <p:ext uri="{D42A27DB-BD31-4B8C-83A1-F6EECF244321}">
                <p14:modId xmlns:p14="http://schemas.microsoft.com/office/powerpoint/2010/main" val="1151569502"/>
              </p:ext>
            </p:extLst>
          </p:nvPr>
        </p:nvGraphicFramePr>
        <p:xfrm>
          <a:off x="919550" y="3865608"/>
          <a:ext cx="285752" cy="441617"/>
        </p:xfrm>
        <a:graphic>
          <a:graphicData uri="http://schemas.openxmlformats.org/presentationml/2006/ole">
            <mc:AlternateContent xmlns:mc="http://schemas.openxmlformats.org/markup-compatibility/2006">
              <mc:Choice xmlns:v="urn:schemas-microsoft-com:vml" Requires="v">
                <p:oleObj spid="_x0000_s221407" name="数式" r:id="rId3" imgW="139680" imgH="215640" progId="Equation.3">
                  <p:embed/>
                </p:oleObj>
              </mc:Choice>
              <mc:Fallback>
                <p:oleObj name="数式" r:id="rId3" imgW="1396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550" y="3865608"/>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1001508610"/>
              </p:ext>
            </p:extLst>
          </p:nvPr>
        </p:nvGraphicFramePr>
        <p:xfrm>
          <a:off x="892564" y="4937178"/>
          <a:ext cx="312738" cy="441325"/>
        </p:xfrm>
        <a:graphic>
          <a:graphicData uri="http://schemas.openxmlformats.org/presentationml/2006/ole">
            <mc:AlternateContent xmlns:mc="http://schemas.openxmlformats.org/markup-compatibility/2006">
              <mc:Choice xmlns:v="urn:schemas-microsoft-com:vml" Requires="v">
                <p:oleObj spid="_x0000_s221408" name="数式" r:id="rId5" imgW="152280" imgH="215640" progId="Equation.3">
                  <p:embed/>
                </p:oleObj>
              </mc:Choice>
              <mc:Fallback>
                <p:oleObj name="数式" r:id="rId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564" y="4937178"/>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3455181905"/>
              </p:ext>
            </p:extLst>
          </p:nvPr>
        </p:nvGraphicFramePr>
        <p:xfrm>
          <a:off x="1539944" y="4437112"/>
          <a:ext cx="311150" cy="466725"/>
        </p:xfrm>
        <a:graphic>
          <a:graphicData uri="http://schemas.openxmlformats.org/presentationml/2006/ole">
            <mc:AlternateContent xmlns:mc="http://schemas.openxmlformats.org/markup-compatibility/2006">
              <mc:Choice xmlns:v="urn:schemas-microsoft-com:vml" Requires="v">
                <p:oleObj spid="_x0000_s221409" name="数式" r:id="rId7" imgW="152280" imgH="228600" progId="Equation.3">
                  <p:embed/>
                </p:oleObj>
              </mc:Choice>
              <mc:Fallback>
                <p:oleObj name="数式" r:id="rId7" imgW="1522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944" y="443711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449249134"/>
              </p:ext>
            </p:extLst>
          </p:nvPr>
        </p:nvGraphicFramePr>
        <p:xfrm>
          <a:off x="2283142" y="4474443"/>
          <a:ext cx="311150" cy="466725"/>
        </p:xfrm>
        <a:graphic>
          <a:graphicData uri="http://schemas.openxmlformats.org/presentationml/2006/ole">
            <mc:AlternateContent xmlns:mc="http://schemas.openxmlformats.org/markup-compatibility/2006">
              <mc:Choice xmlns:v="urn:schemas-microsoft-com:vml" Requires="v">
                <p:oleObj spid="_x0000_s221410" name="数式" r:id="rId9" imgW="152280" imgH="228600" progId="Equation.3">
                  <p:embed/>
                </p:oleObj>
              </mc:Choice>
              <mc:Fallback>
                <p:oleObj name="数式" r:id="rId9" imgW="1522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3142" y="447444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06473826"/>
              </p:ext>
            </p:extLst>
          </p:nvPr>
        </p:nvGraphicFramePr>
        <p:xfrm>
          <a:off x="3680234" y="3937036"/>
          <a:ext cx="311150" cy="466725"/>
        </p:xfrm>
        <a:graphic>
          <a:graphicData uri="http://schemas.openxmlformats.org/presentationml/2006/ole">
            <mc:AlternateContent xmlns:mc="http://schemas.openxmlformats.org/markup-compatibility/2006">
              <mc:Choice xmlns:v="urn:schemas-microsoft-com:vml" Requires="v">
                <p:oleObj spid="_x0000_s221411" name="数式" r:id="rId11" imgW="152280" imgH="228600" progId="Equation.3">
                  <p:embed/>
                </p:oleObj>
              </mc:Choice>
              <mc:Fallback>
                <p:oleObj name="数式" r:id="rId11" imgW="1522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0234" y="393703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8"/>
          <p:cNvGraphicFramePr>
            <a:graphicFrameLocks noChangeAspect="1"/>
          </p:cNvGraphicFramePr>
          <p:nvPr>
            <p:extLst>
              <p:ext uri="{D42A27DB-BD31-4B8C-83A1-F6EECF244321}">
                <p14:modId xmlns:p14="http://schemas.microsoft.com/office/powerpoint/2010/main" val="2524755463"/>
              </p:ext>
            </p:extLst>
          </p:nvPr>
        </p:nvGraphicFramePr>
        <p:xfrm>
          <a:off x="2322916" y="5399137"/>
          <a:ext cx="311150" cy="466725"/>
        </p:xfrm>
        <a:graphic>
          <a:graphicData uri="http://schemas.openxmlformats.org/presentationml/2006/ole">
            <mc:AlternateContent xmlns:mc="http://schemas.openxmlformats.org/markup-compatibility/2006">
              <mc:Choice xmlns:v="urn:schemas-microsoft-com:vml" Requires="v">
                <p:oleObj spid="_x0000_s221412" name="数式" r:id="rId13" imgW="152280" imgH="228600" progId="Equation.3">
                  <p:embed/>
                </p:oleObj>
              </mc:Choice>
              <mc:Fallback>
                <p:oleObj name="数式" r:id="rId13" imgW="1522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2916" y="539913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2199482132"/>
              </p:ext>
            </p:extLst>
          </p:nvPr>
        </p:nvGraphicFramePr>
        <p:xfrm>
          <a:off x="3062694" y="4437112"/>
          <a:ext cx="311150" cy="466725"/>
        </p:xfrm>
        <a:graphic>
          <a:graphicData uri="http://schemas.openxmlformats.org/presentationml/2006/ole">
            <mc:AlternateContent xmlns:mc="http://schemas.openxmlformats.org/markup-compatibility/2006">
              <mc:Choice xmlns:v="urn:schemas-microsoft-com:vml" Requires="v">
                <p:oleObj spid="_x0000_s221413" name="数式" r:id="rId15" imgW="152280" imgH="228600" progId="Equation.3">
                  <p:embed/>
                </p:oleObj>
              </mc:Choice>
              <mc:Fallback>
                <p:oleObj name="数式" r:id="rId15" imgW="1522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62694" y="443711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412522758"/>
              </p:ext>
            </p:extLst>
          </p:nvPr>
        </p:nvGraphicFramePr>
        <p:xfrm>
          <a:off x="3705636" y="4970509"/>
          <a:ext cx="311150" cy="466725"/>
        </p:xfrm>
        <a:graphic>
          <a:graphicData uri="http://schemas.openxmlformats.org/presentationml/2006/ole">
            <mc:AlternateContent xmlns:mc="http://schemas.openxmlformats.org/markup-compatibility/2006">
              <mc:Choice xmlns:v="urn:schemas-microsoft-com:vml" Requires="v">
                <p:oleObj spid="_x0000_s221414" name="数式" r:id="rId17" imgW="152280" imgH="228600" progId="Equation.3">
                  <p:embed/>
                </p:oleObj>
              </mc:Choice>
              <mc:Fallback>
                <p:oleObj name="数式" r:id="rId17" imgW="1522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05636" y="497050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7" name="直線コネクタ 100"/>
          <p:cNvCxnSpPr>
            <a:stCxn id="5" idx="5"/>
            <a:endCxn id="7" idx="1"/>
          </p:cNvCxnSpPr>
          <p:nvPr/>
        </p:nvCxnSpPr>
        <p:spPr bwMode="auto">
          <a:xfrm rot="16200000" flipH="1">
            <a:off x="867249" y="4741998"/>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直線コネクタ 105"/>
          <p:cNvCxnSpPr>
            <a:stCxn id="7" idx="0"/>
            <a:endCxn id="6" idx="4"/>
          </p:cNvCxnSpPr>
          <p:nvPr/>
        </p:nvCxnSpPr>
        <p:spPr bwMode="auto">
          <a:xfrm rot="5400000" flipH="1" flipV="1">
            <a:off x="1026715" y="472286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直線コネクタ 106"/>
          <p:cNvCxnSpPr>
            <a:stCxn id="8" idx="3"/>
            <a:endCxn id="7" idx="7"/>
          </p:cNvCxnSpPr>
          <p:nvPr/>
        </p:nvCxnSpPr>
        <p:spPr bwMode="auto">
          <a:xfrm rot="5400000">
            <a:off x="1760219" y="4063343"/>
            <a:ext cx="1390494" cy="131903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0" name="直線コネクタ 107"/>
          <p:cNvCxnSpPr>
            <a:stCxn id="8" idx="4"/>
            <a:endCxn id="9" idx="0"/>
          </p:cNvCxnSpPr>
          <p:nvPr/>
        </p:nvCxnSpPr>
        <p:spPr bwMode="auto">
          <a:xfrm rot="5400000">
            <a:off x="2598340" y="4722862"/>
            <a:ext cx="1285876" cy="15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1" name="直線コネクタ 108"/>
          <p:cNvCxnSpPr>
            <a:stCxn id="10" idx="3"/>
            <a:endCxn id="9" idx="7"/>
          </p:cNvCxnSpPr>
          <p:nvPr/>
        </p:nvCxnSpPr>
        <p:spPr bwMode="auto">
          <a:xfrm rot="5400000">
            <a:off x="3439000" y="4741999"/>
            <a:ext cx="604682" cy="747539"/>
          </a:xfrm>
          <a:prstGeom prst="line">
            <a:avLst/>
          </a:prstGeom>
          <a:solidFill>
            <a:schemeClr val="accent1"/>
          </a:solidFill>
          <a:ln w="57150" cap="flat" cmpd="sng" algn="ctr">
            <a:solidFill>
              <a:schemeClr val="tx1"/>
            </a:solidFill>
            <a:prstDash val="solid"/>
            <a:round/>
            <a:headEnd type="none" w="med" len="med"/>
            <a:tailEnd type="none" w="med" len="med"/>
          </a:ln>
          <a:effectLst/>
        </p:spPr>
      </p:cxnSp>
      <p:sp>
        <p:nvSpPr>
          <p:cNvPr id="32" name="テキスト ボックス 110"/>
          <p:cNvSpPr txBox="1"/>
          <p:nvPr/>
        </p:nvSpPr>
        <p:spPr>
          <a:xfrm>
            <a:off x="1205306" y="4937168"/>
            <a:ext cx="184731" cy="461665"/>
          </a:xfrm>
          <a:prstGeom prst="rect">
            <a:avLst/>
          </a:prstGeom>
          <a:noFill/>
        </p:spPr>
        <p:txBody>
          <a:bodyPr wrap="none" rtlCol="0">
            <a:spAutoFit/>
          </a:bodyPr>
          <a:lstStyle/>
          <a:p>
            <a:endParaRPr kumimoji="1" lang="ja-JP" altLang="en-US" dirty="0"/>
          </a:p>
        </p:txBody>
      </p:sp>
      <p:graphicFrame>
        <p:nvGraphicFramePr>
          <p:cNvPr id="33" name="Object 30"/>
          <p:cNvGraphicFramePr>
            <a:graphicFrameLocks noChangeAspect="1"/>
          </p:cNvGraphicFramePr>
          <p:nvPr>
            <p:extLst>
              <p:ext uri="{D42A27DB-BD31-4B8C-83A1-F6EECF244321}">
                <p14:modId xmlns:p14="http://schemas.microsoft.com/office/powerpoint/2010/main" val="28120187"/>
              </p:ext>
            </p:extLst>
          </p:nvPr>
        </p:nvGraphicFramePr>
        <p:xfrm>
          <a:off x="3451633" y="4475216"/>
          <a:ext cx="396875" cy="461962"/>
        </p:xfrm>
        <a:graphic>
          <a:graphicData uri="http://schemas.openxmlformats.org/presentationml/2006/ole">
            <mc:AlternateContent xmlns:mc="http://schemas.openxmlformats.org/markup-compatibility/2006">
              <mc:Choice xmlns:v="urn:schemas-microsoft-com:vml" Requires="v">
                <p:oleObj spid="_x0000_s221415" name="数式" r:id="rId19" imgW="152280" imgH="177480" progId="Equation.3">
                  <p:embed/>
                </p:oleObj>
              </mc:Choice>
              <mc:Fallback>
                <p:oleObj name="数式" r:id="rId19" imgW="15228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51633" y="4475216"/>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1"/>
          <p:cNvGraphicFramePr>
            <a:graphicFrameLocks noChangeAspect="1"/>
          </p:cNvGraphicFramePr>
          <p:nvPr>
            <p:extLst>
              <p:ext uri="{D42A27DB-BD31-4B8C-83A1-F6EECF244321}">
                <p14:modId xmlns:p14="http://schemas.microsoft.com/office/powerpoint/2010/main" val="3796812911"/>
              </p:ext>
            </p:extLst>
          </p:nvPr>
        </p:nvGraphicFramePr>
        <p:xfrm>
          <a:off x="2540410" y="4794309"/>
          <a:ext cx="396875" cy="461963"/>
        </p:xfrm>
        <a:graphic>
          <a:graphicData uri="http://schemas.openxmlformats.org/presentationml/2006/ole">
            <mc:AlternateContent xmlns:mc="http://schemas.openxmlformats.org/markup-compatibility/2006">
              <mc:Choice xmlns:v="urn:schemas-microsoft-com:vml" Requires="v">
                <p:oleObj spid="_x0000_s221416" name="数式" r:id="rId21" imgW="152280" imgH="177480" progId="Equation.3">
                  <p:embed/>
                </p:oleObj>
              </mc:Choice>
              <mc:Fallback>
                <p:oleObj name="数式" r:id="rId21" imgW="152280" imgH="1774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0410" y="4794309"/>
                        <a:ext cx="39687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2"/>
          <p:cNvGraphicFramePr>
            <a:graphicFrameLocks noChangeAspect="1"/>
          </p:cNvGraphicFramePr>
          <p:nvPr>
            <p:extLst>
              <p:ext uri="{D42A27DB-BD31-4B8C-83A1-F6EECF244321}">
                <p14:modId xmlns:p14="http://schemas.microsoft.com/office/powerpoint/2010/main" val="1953093029"/>
              </p:ext>
            </p:extLst>
          </p:nvPr>
        </p:nvGraphicFramePr>
        <p:xfrm>
          <a:off x="1903823" y="4189464"/>
          <a:ext cx="396875" cy="461962"/>
        </p:xfrm>
        <a:graphic>
          <a:graphicData uri="http://schemas.openxmlformats.org/presentationml/2006/ole">
            <mc:AlternateContent xmlns:mc="http://schemas.openxmlformats.org/markup-compatibility/2006">
              <mc:Choice xmlns:v="urn:schemas-microsoft-com:vml" Requires="v">
                <p:oleObj spid="_x0000_s221417" name="数式" r:id="rId23" imgW="152280" imgH="177480" progId="Equation.3">
                  <p:embed/>
                </p:oleObj>
              </mc:Choice>
              <mc:Fallback>
                <p:oleObj name="数式" r:id="rId23" imgW="152280" imgH="177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03823" y="4189464"/>
                        <a:ext cx="39687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3"/>
          <p:cNvGraphicFramePr>
            <a:graphicFrameLocks noChangeAspect="1"/>
          </p:cNvGraphicFramePr>
          <p:nvPr>
            <p:extLst>
              <p:ext uri="{D42A27DB-BD31-4B8C-83A1-F6EECF244321}">
                <p14:modId xmlns:p14="http://schemas.microsoft.com/office/powerpoint/2010/main" val="2418645081"/>
              </p:ext>
            </p:extLst>
          </p:nvPr>
        </p:nvGraphicFramePr>
        <p:xfrm>
          <a:off x="1062426" y="4508550"/>
          <a:ext cx="363538" cy="461963"/>
        </p:xfrm>
        <a:graphic>
          <a:graphicData uri="http://schemas.openxmlformats.org/presentationml/2006/ole">
            <mc:AlternateContent xmlns:mc="http://schemas.openxmlformats.org/markup-compatibility/2006">
              <mc:Choice xmlns:v="urn:schemas-microsoft-com:vml" Requires="v">
                <p:oleObj spid="_x0000_s221418" name="数式" r:id="rId25" imgW="139680" imgH="177480" progId="Equation.3">
                  <p:embed/>
                </p:oleObj>
              </mc:Choice>
              <mc:Fallback>
                <p:oleObj name="数式" r:id="rId25" imgW="139680" imgH="177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2426" y="4508550"/>
                        <a:ext cx="363538"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23"/>
          <p:cNvGraphicFramePr>
            <a:graphicFrameLocks noChangeAspect="1"/>
          </p:cNvGraphicFramePr>
          <p:nvPr>
            <p:extLst>
              <p:ext uri="{D42A27DB-BD31-4B8C-83A1-F6EECF244321}">
                <p14:modId xmlns:p14="http://schemas.microsoft.com/office/powerpoint/2010/main" val="3288814168"/>
              </p:ext>
            </p:extLst>
          </p:nvPr>
        </p:nvGraphicFramePr>
        <p:xfrm>
          <a:off x="2283142" y="3501008"/>
          <a:ext cx="311150" cy="441325"/>
        </p:xfrm>
        <a:graphic>
          <a:graphicData uri="http://schemas.openxmlformats.org/presentationml/2006/ole">
            <mc:AlternateContent xmlns:mc="http://schemas.openxmlformats.org/markup-compatibility/2006">
              <mc:Choice xmlns:v="urn:schemas-microsoft-com:vml" Requires="v">
                <p:oleObj spid="_x0000_s221419" name="数式" r:id="rId27" imgW="152280" imgH="215640" progId="Equation.3">
                  <p:embed/>
                </p:oleObj>
              </mc:Choice>
              <mc:Fallback>
                <p:oleObj name="数式" r:id="rId27" imgW="152280" imgH="215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83142" y="3501008"/>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8" name="Picture 2"/>
          <p:cNvPicPr>
            <a:picLocks noChangeAspect="1" noChangeArrowheads="1"/>
          </p:cNvPicPr>
          <p:nvPr/>
        </p:nvPicPr>
        <p:blipFill rotWithShape="1">
          <a:blip r:embed="rId29">
            <a:extLst>
              <a:ext uri="{28A0092B-C50C-407E-A947-70E740481C1C}">
                <a14:useLocalDpi xmlns:a14="http://schemas.microsoft.com/office/drawing/2010/main" val="0"/>
              </a:ext>
            </a:extLst>
          </a:blip>
          <a:srcRect l="49616" t="19723" r="8613" b="23188"/>
          <a:stretch/>
        </p:blipFill>
        <p:spPr bwMode="auto">
          <a:xfrm>
            <a:off x="5531482" y="3356992"/>
            <a:ext cx="3312368" cy="241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Left-Right Arrow 38"/>
          <p:cNvSpPr/>
          <p:nvPr/>
        </p:nvSpPr>
        <p:spPr>
          <a:xfrm>
            <a:off x="4657078" y="4444827"/>
            <a:ext cx="874404"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19550" y="5877272"/>
            <a:ext cx="7509235" cy="461665"/>
          </a:xfrm>
          <a:prstGeom prst="rect">
            <a:avLst/>
          </a:prstGeom>
          <a:noFill/>
        </p:spPr>
        <p:txBody>
          <a:bodyPr wrap="none" rtlCol="0">
            <a:spAutoFit/>
          </a:bodyPr>
          <a:lstStyle/>
          <a:p>
            <a:r>
              <a:rPr lang="en-US" dirty="0" smtClean="0"/>
              <a:t>Tie-set Agent (TA) is always checking the status of a tie-set</a:t>
            </a:r>
            <a:endParaRPr lang="en-US" dirty="0"/>
          </a:p>
        </p:txBody>
      </p:sp>
    </p:spTree>
    <p:extLst>
      <p:ext uri="{BB962C8B-B14F-4D97-AF65-F5344CB8AC3E}">
        <p14:creationId xmlns:p14="http://schemas.microsoft.com/office/powerpoint/2010/main" val="3121322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Optimal Real-Time Distribution of Renewable Energy Resources</a:t>
            </a:r>
            <a:endParaRPr lang="en-US" dirty="0"/>
          </a:p>
        </p:txBody>
      </p:sp>
      <p:sp>
        <p:nvSpPr>
          <p:cNvPr id="6" name="Text Placeholder 5"/>
          <p:cNvSpPr>
            <a:spLocks noGrp="1"/>
          </p:cNvSpPr>
          <p:nvPr>
            <p:ph type="body" idx="1"/>
          </p:nvPr>
        </p:nvSpPr>
        <p:spPr/>
        <p:txBody>
          <a:bodyPr/>
          <a:lstStyle/>
          <a:p>
            <a:r>
              <a:rPr lang="en-US" dirty="0" smtClean="0"/>
              <a:t>Constant Balanced Allocations of Renewables in Real Time</a:t>
            </a:r>
          </a:p>
          <a:p>
            <a:r>
              <a:rPr lang="en-US" dirty="0" smtClean="0"/>
              <a:t>ORDER problem</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14</a:t>
            </a:fld>
            <a:endParaRPr lang="en-US" altLang="ja-JP"/>
          </a:p>
        </p:txBody>
      </p:sp>
    </p:spTree>
    <p:extLst>
      <p:ext uri="{BB962C8B-B14F-4D97-AF65-F5344CB8AC3E}">
        <p14:creationId xmlns:p14="http://schemas.microsoft.com/office/powerpoint/2010/main" val="2018679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200" dirty="0" smtClean="0"/>
              <a:t>Balanced Distribution of Renewables</a:t>
            </a:r>
            <a:endParaRPr kumimoji="1" lang="ja-JP" altLang="en-US" sz="3200"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15</a:t>
            </a:fld>
            <a:endParaRPr lang="en-US" altLang="ja-JP"/>
          </a:p>
        </p:txBody>
      </p:sp>
      <p:sp>
        <p:nvSpPr>
          <p:cNvPr id="46" name="テキスト ボックス 45"/>
          <p:cNvSpPr txBox="1"/>
          <p:nvPr/>
        </p:nvSpPr>
        <p:spPr>
          <a:xfrm>
            <a:off x="5600531" y="1465619"/>
            <a:ext cx="1851789" cy="523220"/>
          </a:xfrm>
          <a:prstGeom prst="rect">
            <a:avLst/>
          </a:prstGeom>
          <a:noFill/>
          <a:ln>
            <a:solidFill>
              <a:schemeClr val="tx1"/>
            </a:solidFill>
          </a:ln>
        </p:spPr>
        <p:txBody>
          <a:bodyPr wrap="none" rtlCol="0">
            <a:spAutoFit/>
          </a:bodyPr>
          <a:lstStyle/>
          <a:p>
            <a:r>
              <a:rPr kumimoji="1" lang="en-US" altLang="ja-JP" sz="2800" dirty="0" smtClean="0"/>
              <a:t>Power Grid</a:t>
            </a:r>
            <a:endParaRPr kumimoji="1" lang="ja-JP" altLang="en-US" sz="2800" dirty="0"/>
          </a:p>
        </p:txBody>
      </p:sp>
      <p:sp>
        <p:nvSpPr>
          <p:cNvPr id="36" name="正方形/長方形 35"/>
          <p:cNvSpPr/>
          <p:nvPr/>
        </p:nvSpPr>
        <p:spPr>
          <a:xfrm>
            <a:off x="717198" y="1549241"/>
            <a:ext cx="3628047" cy="523220"/>
          </a:xfrm>
          <a:prstGeom prst="rect">
            <a:avLst/>
          </a:prstGeom>
          <a:solidFill>
            <a:srgbClr val="FFFF00"/>
          </a:solidFill>
        </p:spPr>
        <p:txBody>
          <a:bodyPr wrap="square">
            <a:spAutoFit/>
          </a:bodyPr>
          <a:lstStyle/>
          <a:p>
            <a:pPr algn="ctr">
              <a:buNone/>
            </a:pPr>
            <a:r>
              <a:rPr lang="en-US" altLang="ja-JP" sz="2800" u="sng" dirty="0" smtClean="0">
                <a:solidFill>
                  <a:srgbClr val="FF0000"/>
                </a:solidFill>
                <a:latin typeface="+mj-ea"/>
                <a:ea typeface="+mj-ea"/>
              </a:rPr>
              <a:t>General Concept</a:t>
            </a:r>
          </a:p>
        </p:txBody>
      </p:sp>
      <p:sp>
        <p:nvSpPr>
          <p:cNvPr id="37" name="テキスト ボックス 36"/>
          <p:cNvSpPr txBox="1"/>
          <p:nvPr/>
        </p:nvSpPr>
        <p:spPr>
          <a:xfrm>
            <a:off x="5358622" y="2105729"/>
            <a:ext cx="3173818" cy="461665"/>
          </a:xfrm>
          <a:prstGeom prst="rect">
            <a:avLst/>
          </a:prstGeom>
          <a:noFill/>
        </p:spPr>
        <p:txBody>
          <a:bodyPr wrap="none" rtlCol="0">
            <a:spAutoFit/>
          </a:bodyPr>
          <a:lstStyle/>
          <a:p>
            <a:r>
              <a:rPr lang="en-US" altLang="ja-JP" dirty="0" smtClean="0"/>
              <a:t>Value of a Smart Meter</a:t>
            </a:r>
            <a:endParaRPr kumimoji="1" lang="ja-JP" altLang="en-US" dirty="0"/>
          </a:p>
        </p:txBody>
      </p:sp>
      <p:sp>
        <p:nvSpPr>
          <p:cNvPr id="40" name="フリーフォーム 39"/>
          <p:cNvSpPr/>
          <p:nvPr/>
        </p:nvSpPr>
        <p:spPr bwMode="auto">
          <a:xfrm rot="20726419">
            <a:off x="5152637" y="2397051"/>
            <a:ext cx="360380" cy="490470"/>
          </a:xfrm>
          <a:custGeom>
            <a:avLst/>
            <a:gdLst>
              <a:gd name="connsiteX0" fmla="*/ 381785 w 381785"/>
              <a:gd name="connsiteY0" fmla="*/ 0 h 593889"/>
              <a:gd name="connsiteX1" fmla="*/ 51847 w 381785"/>
              <a:gd name="connsiteY1" fmla="*/ 113122 h 593889"/>
              <a:gd name="connsiteX2" fmla="*/ 70700 w 381785"/>
              <a:gd name="connsiteY2" fmla="*/ 471340 h 593889"/>
              <a:gd name="connsiteX3" fmla="*/ 240383 w 381785"/>
              <a:gd name="connsiteY3" fmla="*/ 593889 h 593889"/>
            </a:gdLst>
            <a:ahLst/>
            <a:cxnLst>
              <a:cxn ang="0">
                <a:pos x="connsiteX0" y="connsiteY0"/>
              </a:cxn>
              <a:cxn ang="0">
                <a:pos x="connsiteX1" y="connsiteY1"/>
              </a:cxn>
              <a:cxn ang="0">
                <a:pos x="connsiteX2" y="connsiteY2"/>
              </a:cxn>
              <a:cxn ang="0">
                <a:pos x="connsiteX3" y="connsiteY3"/>
              </a:cxn>
            </a:cxnLst>
            <a:rect l="l" t="t" r="r" b="b"/>
            <a:pathLst>
              <a:path w="381785" h="593889">
                <a:moveTo>
                  <a:pt x="381785" y="0"/>
                </a:moveTo>
                <a:cubicBezTo>
                  <a:pt x="242740" y="17282"/>
                  <a:pt x="103695" y="34565"/>
                  <a:pt x="51847" y="113122"/>
                </a:cubicBezTo>
                <a:cubicBezTo>
                  <a:pt x="0" y="191679"/>
                  <a:pt x="39277" y="391212"/>
                  <a:pt x="70700" y="471340"/>
                </a:cubicBezTo>
                <a:cubicBezTo>
                  <a:pt x="102123" y="551468"/>
                  <a:pt x="171253" y="572678"/>
                  <a:pt x="240383" y="593889"/>
                </a:cubicBez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41" name="テキスト ボックス 128"/>
          <p:cNvSpPr txBox="1">
            <a:spLocks noChangeArrowheads="1"/>
          </p:cNvSpPr>
          <p:nvPr/>
        </p:nvSpPr>
        <p:spPr bwMode="auto">
          <a:xfrm>
            <a:off x="5376188" y="5487615"/>
            <a:ext cx="3153427" cy="461665"/>
          </a:xfrm>
          <a:prstGeom prst="rect">
            <a:avLst/>
          </a:prstGeom>
          <a:noFill/>
          <a:ln w="9525">
            <a:noFill/>
            <a:miter lim="800000"/>
            <a:headEnd/>
            <a:tailEnd/>
          </a:ln>
        </p:spPr>
        <p:txBody>
          <a:bodyPr wrap="none">
            <a:spAutoFit/>
          </a:bodyPr>
          <a:lstStyle/>
          <a:p>
            <a:r>
              <a:rPr lang="en-US" altLang="ja-JP" dirty="0" smtClean="0">
                <a:latin typeface="HGPｺﾞｼｯｸM" pitchFamily="50" charset="-128"/>
                <a:ea typeface="HGPｺﾞｼｯｸM" pitchFamily="50" charset="-128"/>
              </a:rPr>
              <a:t>Interactive Power Flow</a:t>
            </a:r>
          </a:p>
        </p:txBody>
      </p:sp>
      <p:cxnSp>
        <p:nvCxnSpPr>
          <p:cNvPr id="42" name="直線矢印コネクタ 41"/>
          <p:cNvCxnSpPr/>
          <p:nvPr/>
        </p:nvCxnSpPr>
        <p:spPr bwMode="auto">
          <a:xfrm rot="5400000" flipH="1" flipV="1">
            <a:off x="5639580" y="5304058"/>
            <a:ext cx="500066" cy="2143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3" name="コンテンツ プレースホルダ 2"/>
          <p:cNvSpPr>
            <a:spLocks noGrp="1"/>
          </p:cNvSpPr>
          <p:nvPr>
            <p:ph idx="1"/>
          </p:nvPr>
        </p:nvSpPr>
        <p:spPr>
          <a:xfrm>
            <a:off x="791580" y="4437112"/>
            <a:ext cx="3422754" cy="933254"/>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l"/>
            </a:pPr>
            <a:r>
              <a:rPr kumimoji="1" lang="en-US" altLang="ja-JP" sz="2400" dirty="0" smtClean="0">
                <a:solidFill>
                  <a:schemeClr val="tx1"/>
                </a:solidFill>
              </a:rPr>
              <a:t>Value of Smart Meters</a:t>
            </a:r>
            <a:r>
              <a:rPr kumimoji="1" lang="ja-JP" altLang="en-US" sz="2400" dirty="0" smtClean="0">
                <a:solidFill>
                  <a:schemeClr val="tx1"/>
                </a:solidFill>
              </a:rPr>
              <a:t>：</a:t>
            </a:r>
            <a:endParaRPr kumimoji="1" lang="en-US" altLang="ja-JP" sz="2400" dirty="0" smtClean="0">
              <a:solidFill>
                <a:schemeClr val="tx1"/>
              </a:solidFill>
            </a:endParaRPr>
          </a:p>
          <a:p>
            <a:pPr>
              <a:buNone/>
            </a:pPr>
            <a:r>
              <a:rPr lang="ja-JP" altLang="en-US" sz="2400" dirty="0" smtClean="0">
                <a:solidFill>
                  <a:schemeClr val="tx1"/>
                </a:solidFill>
              </a:rPr>
              <a:t>　　→ </a:t>
            </a:r>
            <a:r>
              <a:rPr lang="en-US" altLang="ja-JP" sz="2400" dirty="0" smtClean="0">
                <a:solidFill>
                  <a:schemeClr val="tx1"/>
                </a:solidFill>
              </a:rPr>
              <a:t>Node Power:</a:t>
            </a:r>
            <a:r>
              <a:rPr lang="ja-JP" altLang="en-US" sz="2400" dirty="0" smtClean="0">
                <a:solidFill>
                  <a:schemeClr val="tx1"/>
                </a:solidFill>
              </a:rPr>
              <a:t> </a:t>
            </a:r>
            <a:r>
              <a:rPr lang="en-US" altLang="ja-JP" sz="2400" i="1" dirty="0" err="1" smtClean="0">
                <a:solidFill>
                  <a:schemeClr val="tx1"/>
                </a:solidFill>
                <a:latin typeface="Times New Roman" pitchFamily="18" charset="0"/>
                <a:cs typeface="Times New Roman" pitchFamily="18" charset="0"/>
              </a:rPr>
              <a:t>P</a:t>
            </a:r>
            <a:r>
              <a:rPr lang="en-US" altLang="ja-JP" sz="1400" i="1" dirty="0" err="1" smtClean="0">
                <a:solidFill>
                  <a:schemeClr val="tx1"/>
                </a:solidFill>
                <a:latin typeface="Times New Roman" pitchFamily="18" charset="0"/>
                <a:cs typeface="Times New Roman" pitchFamily="18" charset="0"/>
              </a:rPr>
              <a:t>v</a:t>
            </a:r>
            <a:r>
              <a:rPr lang="en-US" altLang="ja-JP" sz="2400" i="1" dirty="0" smtClean="0">
                <a:solidFill>
                  <a:schemeClr val="tx1"/>
                </a:solidFill>
                <a:latin typeface="Times New Roman" pitchFamily="18" charset="0"/>
                <a:cs typeface="Times New Roman" pitchFamily="18" charset="0"/>
              </a:rPr>
              <a:t>(t)</a:t>
            </a:r>
          </a:p>
        </p:txBody>
      </p:sp>
      <p:pic>
        <p:nvPicPr>
          <p:cNvPr id="54" name="Picture 2"/>
          <p:cNvPicPr>
            <a:picLocks noChangeAspect="1" noChangeArrowheads="1"/>
          </p:cNvPicPr>
          <p:nvPr/>
        </p:nvPicPr>
        <p:blipFill>
          <a:blip r:embed="rId3" cstate="print"/>
          <a:srcRect/>
          <a:stretch>
            <a:fillRect/>
          </a:stretch>
        </p:blipFill>
        <p:spPr bwMode="auto">
          <a:xfrm>
            <a:off x="4644008" y="2494988"/>
            <a:ext cx="4104456" cy="3022244"/>
          </a:xfrm>
          <a:prstGeom prst="rect">
            <a:avLst/>
          </a:prstGeom>
          <a:noFill/>
          <a:ln w="9525">
            <a:noFill/>
            <a:miter lim="800000"/>
            <a:headEnd/>
            <a:tailEnd/>
          </a:ln>
          <a:effectLst/>
        </p:spPr>
      </p:pic>
      <p:sp>
        <p:nvSpPr>
          <p:cNvPr id="17" name="正方形/長方形 16"/>
          <p:cNvSpPr/>
          <p:nvPr/>
        </p:nvSpPr>
        <p:spPr>
          <a:xfrm>
            <a:off x="717198" y="2210088"/>
            <a:ext cx="4214842" cy="1938992"/>
          </a:xfrm>
          <a:prstGeom prst="rect">
            <a:avLst/>
          </a:prstGeom>
        </p:spPr>
        <p:txBody>
          <a:bodyPr wrap="square">
            <a:spAutoFit/>
          </a:bodyPr>
          <a:lstStyle/>
          <a:p>
            <a:r>
              <a:rPr lang="en-US" altLang="ja-JP" i="1" dirty="0" smtClean="0">
                <a:latin typeface="+mj-ea"/>
              </a:rPr>
              <a:t>Distributing Powers from points that have </a:t>
            </a:r>
            <a:r>
              <a:rPr lang="en-US" altLang="ja-JP" i="1" dirty="0" smtClean="0">
                <a:solidFill>
                  <a:srgbClr val="FF0000"/>
                </a:solidFill>
                <a:latin typeface="+mj-ea"/>
              </a:rPr>
              <a:t>excessive</a:t>
            </a:r>
            <a:r>
              <a:rPr lang="en-US" altLang="ja-JP" i="1" dirty="0" smtClean="0">
                <a:latin typeface="+mj-ea"/>
              </a:rPr>
              <a:t> power to points that have </a:t>
            </a:r>
            <a:r>
              <a:rPr lang="en-US" altLang="ja-JP" i="1" dirty="0" smtClean="0">
                <a:solidFill>
                  <a:srgbClr val="FF0000"/>
                </a:solidFill>
                <a:latin typeface="+mj-ea"/>
              </a:rPr>
              <a:t>little</a:t>
            </a:r>
            <a:r>
              <a:rPr lang="en-US" altLang="ja-JP" i="1" dirty="0" smtClean="0">
                <a:latin typeface="+mj-ea"/>
              </a:rPr>
              <a:t> power by adjusting generation from fossil fuels.</a:t>
            </a:r>
            <a:endParaRPr lang="ja-JP" altLang="en-US" dirty="0"/>
          </a:p>
        </p:txBody>
      </p:sp>
      <p:sp>
        <p:nvSpPr>
          <p:cNvPr id="3" name="TextBox 2"/>
          <p:cNvSpPr txBox="1"/>
          <p:nvPr/>
        </p:nvSpPr>
        <p:spPr>
          <a:xfrm>
            <a:off x="539552" y="5847655"/>
            <a:ext cx="7390165" cy="461665"/>
          </a:xfrm>
          <a:prstGeom prst="rect">
            <a:avLst/>
          </a:prstGeom>
          <a:noFill/>
        </p:spPr>
        <p:txBody>
          <a:bodyPr wrap="none" rtlCol="0">
            <a:spAutoFit/>
          </a:bodyPr>
          <a:lstStyle/>
          <a:p>
            <a:r>
              <a:rPr lang="en-US" dirty="0" smtClean="0"/>
              <a:t>On the basis of optimization nature of tie-set graph theory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Cloud </a:t>
            </a:r>
            <a:r>
              <a:rPr lang="en-US" altLang="ja-JP" dirty="0" err="1" smtClean="0"/>
              <a:t>Conntrol</a:t>
            </a:r>
            <a:r>
              <a:rPr lang="en-US" altLang="ja-JP" dirty="0" smtClean="0"/>
              <a:t> model of a power network</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16</a:t>
            </a:fld>
            <a:endParaRPr lang="en-US" altLang="ja-JP"/>
          </a:p>
        </p:txBody>
      </p:sp>
      <p:pic>
        <p:nvPicPr>
          <p:cNvPr id="190466" name="Picture 2"/>
          <p:cNvPicPr>
            <a:picLocks noChangeAspect="1" noChangeArrowheads="1"/>
          </p:cNvPicPr>
          <p:nvPr/>
        </p:nvPicPr>
        <p:blipFill>
          <a:blip r:embed="rId3" cstate="print"/>
          <a:srcRect l="4794" t="47366" r="2184" b="9171"/>
          <a:stretch>
            <a:fillRect/>
          </a:stretch>
        </p:blipFill>
        <p:spPr bwMode="auto">
          <a:xfrm>
            <a:off x="35496" y="3356992"/>
            <a:ext cx="9073008" cy="2376264"/>
          </a:xfrm>
          <a:prstGeom prst="rect">
            <a:avLst/>
          </a:prstGeom>
          <a:noFill/>
          <a:ln w="9525">
            <a:noFill/>
            <a:miter lim="800000"/>
            <a:headEnd/>
            <a:tailEnd/>
          </a:ln>
        </p:spPr>
      </p:pic>
      <p:sp>
        <p:nvSpPr>
          <p:cNvPr id="6" name="正方形/長方形 5"/>
          <p:cNvSpPr/>
          <p:nvPr/>
        </p:nvSpPr>
        <p:spPr>
          <a:xfrm>
            <a:off x="683568" y="1445875"/>
            <a:ext cx="7776864"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altLang="ja-JP" dirty="0" smtClean="0"/>
              <a:t>The model follows the situation where controller centralizes information of smart meters in a power network. </a:t>
            </a:r>
            <a:endParaRPr lang="ja-JP" altLang="en-US" dirty="0"/>
          </a:p>
        </p:txBody>
      </p:sp>
      <p:sp>
        <p:nvSpPr>
          <p:cNvPr id="7" name="正方形/長方形 6"/>
          <p:cNvSpPr/>
          <p:nvPr/>
        </p:nvSpPr>
        <p:spPr>
          <a:xfrm>
            <a:off x="683568" y="2564904"/>
            <a:ext cx="8136904" cy="461665"/>
          </a:xfrm>
          <a:prstGeom prst="rect">
            <a:avLst/>
          </a:prstGeom>
        </p:spPr>
        <p:txBody>
          <a:bodyPr wrap="square">
            <a:spAutoFit/>
          </a:bodyPr>
          <a:lstStyle/>
          <a:p>
            <a:r>
              <a:rPr lang="en-US" altLang="ja-JP" dirty="0" smtClean="0"/>
              <a:t>A controller is a management system of an entire power network </a:t>
            </a:r>
            <a:endParaRPr lang="ja-JP" altLang="en-US" dirty="0"/>
          </a:p>
        </p:txBody>
      </p:sp>
    </p:spTree>
    <p:extLst>
      <p:ext uri="{BB962C8B-B14F-4D97-AF65-F5344CB8AC3E}">
        <p14:creationId xmlns:p14="http://schemas.microsoft.com/office/powerpoint/2010/main" val="240620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Flow chart of overall processes </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17</a:t>
            </a:fld>
            <a:endParaRPr lang="en-US" altLang="ja-JP"/>
          </a:p>
        </p:txBody>
      </p:sp>
      <p:pic>
        <p:nvPicPr>
          <p:cNvPr id="5" name="Picture 4"/>
          <p:cNvPicPr>
            <a:picLocks noChangeAspect="1" noChangeArrowheads="1"/>
          </p:cNvPicPr>
          <p:nvPr/>
        </p:nvPicPr>
        <p:blipFill>
          <a:blip r:embed="rId3" cstate="print"/>
          <a:srcRect/>
          <a:stretch>
            <a:fillRect/>
          </a:stretch>
        </p:blipFill>
        <p:spPr bwMode="auto">
          <a:xfrm>
            <a:off x="107504" y="1124744"/>
            <a:ext cx="8930896" cy="3345672"/>
          </a:xfrm>
          <a:prstGeom prst="rect">
            <a:avLst/>
          </a:prstGeom>
          <a:noFill/>
          <a:ln w="9525">
            <a:noFill/>
            <a:miter lim="800000"/>
            <a:headEnd/>
            <a:tailEnd/>
          </a:ln>
          <a:effectLst/>
        </p:spPr>
      </p:pic>
      <p:pic>
        <p:nvPicPr>
          <p:cNvPr id="191490" name="Picture 2"/>
          <p:cNvPicPr>
            <a:picLocks noChangeAspect="1" noChangeArrowheads="1"/>
          </p:cNvPicPr>
          <p:nvPr/>
        </p:nvPicPr>
        <p:blipFill>
          <a:blip r:embed="rId4" cstate="print"/>
          <a:srcRect l="4794" t="48683" r="1446" b="17073"/>
          <a:stretch>
            <a:fillRect/>
          </a:stretch>
        </p:blipFill>
        <p:spPr bwMode="auto">
          <a:xfrm>
            <a:off x="-1016" y="4509120"/>
            <a:ext cx="9145016" cy="1872208"/>
          </a:xfrm>
          <a:prstGeom prst="rect">
            <a:avLst/>
          </a:prstGeom>
          <a:noFill/>
          <a:ln w="9525">
            <a:noFill/>
            <a:miter lim="800000"/>
            <a:headEnd/>
            <a:tailEnd/>
          </a:ln>
        </p:spPr>
      </p:pic>
      <p:sp>
        <p:nvSpPr>
          <p:cNvPr id="7" name="正方形/長方形 6"/>
          <p:cNvSpPr/>
          <p:nvPr/>
        </p:nvSpPr>
        <p:spPr>
          <a:xfrm>
            <a:off x="6372200" y="5949280"/>
            <a:ext cx="2771800" cy="653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2593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18</a:t>
            </a:fld>
            <a:endParaRPr lang="en-US" altLang="ja-JP"/>
          </a:p>
        </p:txBody>
      </p:sp>
      <p:sp>
        <p:nvSpPr>
          <p:cNvPr id="4" name="Content Placeholder 3"/>
          <p:cNvSpPr>
            <a:spLocks noGrp="1"/>
          </p:cNvSpPr>
          <p:nvPr>
            <p:ph sz="quarter" idx="1"/>
          </p:nvPr>
        </p:nvSpPr>
        <p:spPr>
          <a:xfrm>
            <a:off x="457200" y="1219200"/>
            <a:ext cx="8229600" cy="4730080"/>
          </a:xfrm>
        </p:spPr>
        <p:txBody>
          <a:bodyPr>
            <a:normAutofit lnSpcReduction="10000"/>
          </a:bodyPr>
          <a:lstStyle/>
          <a:p>
            <a:r>
              <a:rPr lang="en-US" i="1" dirty="0" err="1" smtClean="0">
                <a:latin typeface="Times New Roman" pitchFamily="18" charset="0"/>
                <a:cs typeface="Times New Roman" pitchFamily="18" charset="0"/>
              </a:rPr>
              <a:t>Pv</a:t>
            </a:r>
            <a:r>
              <a:rPr lang="en-US" i="1" dirty="0" smtClean="0">
                <a:latin typeface="Times New Roman" pitchFamily="18" charset="0"/>
                <a:cs typeface="Times New Roman" pitchFamily="18" charset="0"/>
              </a:rPr>
              <a:t>(t)</a:t>
            </a:r>
            <a:r>
              <a:rPr lang="en-US" dirty="0" smtClean="0"/>
              <a:t>:  </a:t>
            </a:r>
            <a:r>
              <a:rPr lang="en-US" dirty="0"/>
              <a:t>the amount of power (algebraic sum </a:t>
            </a:r>
            <a:r>
              <a:rPr lang="en-US" dirty="0" smtClean="0"/>
              <a:t>of power </a:t>
            </a:r>
            <a:r>
              <a:rPr lang="en-US" dirty="0"/>
              <a:t>production, consumption, inflow, and outflow </a:t>
            </a:r>
            <a:r>
              <a:rPr lang="en-US" dirty="0" smtClean="0"/>
              <a:t>monitored by </a:t>
            </a:r>
            <a:r>
              <a:rPr lang="en-US" dirty="0"/>
              <a:t>smart meters) that each node </a:t>
            </a:r>
            <a:r>
              <a:rPr lang="en-US" i="1" dirty="0"/>
              <a:t>v </a:t>
            </a:r>
            <a:r>
              <a:rPr lang="en-US" dirty="0"/>
              <a:t>possesses at time </a:t>
            </a:r>
            <a:r>
              <a:rPr lang="en-US" i="1" dirty="0" smtClean="0"/>
              <a:t>t</a:t>
            </a:r>
          </a:p>
          <a:p>
            <a:pPr lvl="1"/>
            <a:r>
              <a:rPr lang="en-US" i="1" dirty="0" err="1" smtClean="0">
                <a:latin typeface="Times New Roman" pitchFamily="18" charset="0"/>
                <a:cs typeface="Times New Roman" pitchFamily="18" charset="0"/>
              </a:rPr>
              <a:t>Pv</a:t>
            </a:r>
            <a:r>
              <a:rPr lang="en-US" i="1" dirty="0" smtClean="0">
                <a:latin typeface="Times New Roman" pitchFamily="18" charset="0"/>
                <a:cs typeface="Times New Roman" pitchFamily="18" charset="0"/>
              </a:rPr>
              <a:t>(0): Initial Power</a:t>
            </a:r>
          </a:p>
          <a:p>
            <a:r>
              <a:rPr lang="en-US" i="1" dirty="0" err="1" smtClean="0">
                <a:latin typeface="Times New Roman" pitchFamily="18" charset="0"/>
                <a:cs typeface="Times New Roman" pitchFamily="18" charset="0"/>
              </a:rPr>
              <a:t>Lv</a:t>
            </a:r>
            <a:r>
              <a:rPr lang="en-US" i="1" dirty="0" smtClean="0">
                <a:latin typeface="Times New Roman" pitchFamily="18" charset="0"/>
                <a:cs typeface="Times New Roman" pitchFamily="18" charset="0"/>
              </a:rPr>
              <a:t>(t)</a:t>
            </a:r>
            <a:r>
              <a:rPr lang="en-US" dirty="0" smtClean="0"/>
              <a:t>: </a:t>
            </a:r>
            <a:r>
              <a:rPr lang="en-US" dirty="0"/>
              <a:t>load of a </a:t>
            </a:r>
            <a:r>
              <a:rPr lang="en-US" dirty="0" smtClean="0"/>
              <a:t>node </a:t>
            </a:r>
            <a:r>
              <a:rPr lang="en-US" i="1" dirty="0" smtClean="0"/>
              <a:t>v </a:t>
            </a:r>
            <a:r>
              <a:rPr lang="en-US" dirty="0"/>
              <a:t>at </a:t>
            </a:r>
            <a:r>
              <a:rPr lang="en-US" i="1" dirty="0" smtClean="0"/>
              <a:t>t</a:t>
            </a:r>
          </a:p>
          <a:p>
            <a:r>
              <a:rPr lang="en-US" i="1" dirty="0" err="1" smtClean="0">
                <a:latin typeface="Times New Roman" pitchFamily="18" charset="0"/>
                <a:cs typeface="Times New Roman" pitchFamily="18" charset="0"/>
              </a:rPr>
              <a:t>Rv</a:t>
            </a:r>
            <a:r>
              <a:rPr lang="en-US" i="1" dirty="0" smtClean="0">
                <a:latin typeface="Times New Roman" pitchFamily="18" charset="0"/>
                <a:cs typeface="Times New Roman" pitchFamily="18" charset="0"/>
              </a:rPr>
              <a:t>(t)</a:t>
            </a:r>
            <a:r>
              <a:rPr lang="en-US" i="1" dirty="0" smtClean="0"/>
              <a:t>: </a:t>
            </a:r>
            <a:r>
              <a:rPr lang="en-US" dirty="0" smtClean="0"/>
              <a:t>generation by renewable </a:t>
            </a:r>
            <a:r>
              <a:rPr lang="en-US" dirty="0"/>
              <a:t>energy </a:t>
            </a:r>
            <a:r>
              <a:rPr lang="en-US" dirty="0" smtClean="0"/>
              <a:t>resources</a:t>
            </a:r>
          </a:p>
          <a:p>
            <a:pPr lvl="1"/>
            <a:r>
              <a:rPr lang="en-US" sz="2400" i="1" dirty="0" err="1">
                <a:latin typeface="Times New Roman" pitchFamily="18" charset="0"/>
                <a:cs typeface="Times New Roman" pitchFamily="18" charset="0"/>
              </a:rPr>
              <a:t>Lv</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a:t>
            </a:r>
            <a:r>
              <a:rPr lang="en-US" sz="2400" i="1" dirty="0" err="1">
                <a:latin typeface="Times New Roman" pitchFamily="18" charset="0"/>
                <a:cs typeface="Times New Roman" pitchFamily="18" charset="0"/>
              </a:rPr>
              <a:t>Rv</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is often referred to as </a:t>
            </a:r>
            <a:r>
              <a:rPr lang="en-US" sz="2400" i="1" dirty="0">
                <a:latin typeface="Times New Roman" pitchFamily="18" charset="0"/>
                <a:cs typeface="Times New Roman" pitchFamily="18" charset="0"/>
              </a:rPr>
              <a:t>net demand</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load </a:t>
            </a:r>
            <a:r>
              <a:rPr lang="en-US" sz="2400" i="1" dirty="0" smtClean="0">
                <a:latin typeface="Times New Roman" pitchFamily="18" charset="0"/>
                <a:cs typeface="Times New Roman" pitchFamily="18" charset="0"/>
              </a:rPr>
              <a:t>L </a:t>
            </a:r>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renewable power </a:t>
            </a:r>
            <a:r>
              <a:rPr lang="en-US" sz="2400" i="1" dirty="0">
                <a:latin typeface="Times New Roman" pitchFamily="18" charset="0"/>
                <a:cs typeface="Times New Roman" pitchFamily="18" charset="0"/>
              </a:rPr>
              <a:t>R </a:t>
            </a:r>
            <a:r>
              <a:rPr lang="en-US" sz="2400" dirty="0">
                <a:latin typeface="Times New Roman" pitchFamily="18" charset="0"/>
                <a:cs typeface="Times New Roman" pitchFamily="18" charset="0"/>
              </a:rPr>
              <a:t>are both random </a:t>
            </a:r>
            <a:r>
              <a:rPr lang="en-US" sz="2400" dirty="0" smtClean="0">
                <a:latin typeface="Times New Roman" pitchFamily="18" charset="0"/>
                <a:cs typeface="Times New Roman" pitchFamily="18" charset="0"/>
              </a:rPr>
              <a:t>processes</a:t>
            </a:r>
          </a:p>
          <a:p>
            <a:r>
              <a:rPr lang="en-US" i="1" dirty="0" err="1" smtClean="0">
                <a:latin typeface="Times New Roman" pitchFamily="18" charset="0"/>
                <a:cs typeface="Times New Roman" pitchFamily="18" charset="0"/>
              </a:rPr>
              <a:t>Dv</a:t>
            </a:r>
            <a:r>
              <a:rPr lang="en-US" i="1" dirty="0" smtClean="0">
                <a:latin typeface="Times New Roman" pitchFamily="18" charset="0"/>
                <a:cs typeface="Times New Roman" pitchFamily="18" charset="0"/>
              </a:rPr>
              <a:t>(t)</a:t>
            </a:r>
            <a:r>
              <a:rPr lang="en-US" dirty="0" smtClean="0"/>
              <a:t>: </a:t>
            </a:r>
            <a:r>
              <a:rPr lang="en-US" dirty="0"/>
              <a:t>the amount of power that is </a:t>
            </a:r>
            <a:r>
              <a:rPr lang="en-US" dirty="0" smtClean="0"/>
              <a:t>produced by Centralized Generation Facility (CGF)</a:t>
            </a:r>
            <a:endParaRPr lang="en-US" dirty="0"/>
          </a:p>
        </p:txBody>
      </p:sp>
      <p:sp>
        <p:nvSpPr>
          <p:cNvPr id="5" name="Rectangle 4"/>
          <p:cNvSpPr/>
          <p:nvPr/>
        </p:nvSpPr>
        <p:spPr>
          <a:xfrm>
            <a:off x="1259632" y="5652537"/>
            <a:ext cx="6696744" cy="584775"/>
          </a:xfrm>
          <a:prstGeom prst="rect">
            <a:avLst/>
          </a:prstGeom>
        </p:spPr>
        <p:txBody>
          <a:bodyPr wrap="square">
            <a:spAutoFit/>
          </a:bodyPr>
          <a:lstStyle/>
          <a:p>
            <a:pPr algn="ctr"/>
            <a:r>
              <a:rPr lang="en-US" sz="3200" i="1" dirty="0" err="1"/>
              <a:t>Pv</a:t>
            </a:r>
            <a:r>
              <a:rPr lang="en-US" sz="3200" dirty="0"/>
              <a:t>(</a:t>
            </a:r>
            <a:r>
              <a:rPr lang="en-US" sz="3200" i="1" dirty="0"/>
              <a:t>t</a:t>
            </a:r>
            <a:r>
              <a:rPr lang="en-US" sz="3200" dirty="0"/>
              <a:t>) = </a:t>
            </a:r>
            <a:r>
              <a:rPr lang="en-US" sz="3200" i="1" dirty="0" err="1" smtClean="0"/>
              <a:t>Pv</a:t>
            </a:r>
            <a:r>
              <a:rPr lang="en-US" sz="3200" dirty="0" smtClean="0"/>
              <a:t>(</a:t>
            </a:r>
            <a:r>
              <a:rPr lang="en-US" sz="3200" i="1" dirty="0" smtClean="0"/>
              <a:t>t -1</a:t>
            </a:r>
            <a:r>
              <a:rPr lang="en-US" sz="3200" dirty="0" smtClean="0"/>
              <a:t>) </a:t>
            </a:r>
            <a:r>
              <a:rPr lang="en-US" sz="3200" i="1" dirty="0"/>
              <a:t>− </a:t>
            </a:r>
            <a:r>
              <a:rPr lang="en-US" sz="3200" i="1" dirty="0" err="1"/>
              <a:t>Lv</a:t>
            </a:r>
            <a:r>
              <a:rPr lang="en-US" sz="3200" dirty="0"/>
              <a:t>(</a:t>
            </a:r>
            <a:r>
              <a:rPr lang="en-US" sz="3200" i="1" dirty="0"/>
              <a:t>t</a:t>
            </a:r>
            <a:r>
              <a:rPr lang="en-US" sz="3200" dirty="0"/>
              <a:t>) + </a:t>
            </a:r>
            <a:r>
              <a:rPr lang="en-US" sz="3200" i="1" dirty="0" err="1"/>
              <a:t>Rv</a:t>
            </a:r>
            <a:r>
              <a:rPr lang="en-US" sz="3200" dirty="0"/>
              <a:t>(</a:t>
            </a:r>
            <a:r>
              <a:rPr lang="en-US" sz="3200" i="1" dirty="0"/>
              <a:t>t</a:t>
            </a:r>
            <a:r>
              <a:rPr lang="en-US" sz="3200" dirty="0"/>
              <a:t>) + </a:t>
            </a:r>
            <a:r>
              <a:rPr lang="en-US" sz="3200" i="1" dirty="0" err="1"/>
              <a:t>Dv</a:t>
            </a:r>
            <a:r>
              <a:rPr lang="en-US" sz="3200" dirty="0"/>
              <a:t>(</a:t>
            </a:r>
            <a:r>
              <a:rPr lang="en-US" sz="3200" i="1" dirty="0"/>
              <a:t>t</a:t>
            </a:r>
            <a:r>
              <a:rPr lang="en-US" sz="3200" dirty="0"/>
              <a:t>)</a:t>
            </a:r>
          </a:p>
        </p:txBody>
      </p:sp>
    </p:spTree>
    <p:extLst>
      <p:ext uri="{BB962C8B-B14F-4D97-AF65-F5344CB8AC3E}">
        <p14:creationId xmlns:p14="http://schemas.microsoft.com/office/powerpoint/2010/main" val="2107154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Edge Flow (Power </a:t>
            </a:r>
            <a:r>
              <a:rPr lang="en-US" dirty="0" smtClean="0"/>
              <a:t>Flow, Load Flow)</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19</a:t>
            </a:fld>
            <a:endParaRPr lang="en-US" altLang="ja-JP"/>
          </a:p>
        </p:txBody>
      </p:sp>
      <p:sp>
        <p:nvSpPr>
          <p:cNvPr id="4" name="Content Placeholder 3"/>
          <p:cNvSpPr>
            <a:spLocks noGrp="1"/>
          </p:cNvSpPr>
          <p:nvPr>
            <p:ph sz="quarter" idx="1"/>
          </p:nvPr>
        </p:nvSpPr>
        <p:spPr/>
        <p:txBody>
          <a:bodyPr/>
          <a:lstStyle/>
          <a:p>
            <a:endParaRPr lang="en-US" dirty="0"/>
          </a:p>
        </p:txBody>
      </p:sp>
      <p:sp>
        <p:nvSpPr>
          <p:cNvPr id="5" name="Rectangle 4"/>
          <p:cNvSpPr/>
          <p:nvPr/>
        </p:nvSpPr>
        <p:spPr>
          <a:xfrm>
            <a:off x="899592" y="1283276"/>
            <a:ext cx="7704856" cy="1569660"/>
          </a:xfrm>
          <a:prstGeom prst="rect">
            <a:avLst/>
          </a:prstGeom>
        </p:spPr>
        <p:txBody>
          <a:bodyPr wrap="square">
            <a:spAutoFit/>
          </a:bodyPr>
          <a:lstStyle/>
          <a:p>
            <a:pPr algn="just"/>
            <a:r>
              <a:rPr lang="en-US" dirty="0"/>
              <a:t>For any two vertices </a:t>
            </a:r>
            <a:r>
              <a:rPr lang="en-US" i="1" dirty="0"/>
              <a:t>v, u </a:t>
            </a:r>
            <a:r>
              <a:rPr lang="en-US" dirty="0"/>
              <a:t>(</a:t>
            </a:r>
            <a:r>
              <a:rPr lang="en-US" i="1" dirty="0"/>
              <a:t>v ̸</a:t>
            </a:r>
            <a:r>
              <a:rPr lang="en-US" dirty="0"/>
              <a:t>= </a:t>
            </a:r>
            <a:r>
              <a:rPr lang="en-US" i="1" dirty="0"/>
              <a:t>u</a:t>
            </a:r>
            <a:r>
              <a:rPr lang="en-US" dirty="0"/>
              <a:t>), let </a:t>
            </a:r>
            <a:r>
              <a:rPr lang="en-US" i="1" dirty="0"/>
              <a:t>f</a:t>
            </a:r>
            <a:r>
              <a:rPr lang="en-US" dirty="0"/>
              <a:t>(</a:t>
            </a:r>
            <a:r>
              <a:rPr lang="en-US" i="1" dirty="0"/>
              <a:t>v, u, t</a:t>
            </a:r>
            <a:r>
              <a:rPr lang="en-US" dirty="0"/>
              <a:t>) be a </a:t>
            </a:r>
            <a:r>
              <a:rPr lang="en-US" dirty="0" smtClean="0"/>
              <a:t>power </a:t>
            </a:r>
          </a:p>
          <a:p>
            <a:pPr algn="just"/>
            <a:r>
              <a:rPr lang="en-US" dirty="0" smtClean="0"/>
              <a:t>flow </a:t>
            </a:r>
            <a:r>
              <a:rPr lang="en-US" dirty="0"/>
              <a:t>over an edge </a:t>
            </a:r>
            <a:r>
              <a:rPr lang="en-US" i="1" dirty="0"/>
              <a:t>e</a:t>
            </a:r>
            <a:r>
              <a:rPr lang="en-US" dirty="0"/>
              <a:t>(</a:t>
            </a:r>
            <a:r>
              <a:rPr lang="en-US" i="1" dirty="0"/>
              <a:t>v, u</a:t>
            </a:r>
            <a:r>
              <a:rPr lang="en-US" dirty="0"/>
              <a:t>) from vertex </a:t>
            </a:r>
            <a:r>
              <a:rPr lang="en-US" i="1" dirty="0"/>
              <a:t>v </a:t>
            </a:r>
            <a:r>
              <a:rPr lang="en-US" dirty="0"/>
              <a:t>to </a:t>
            </a:r>
            <a:r>
              <a:rPr lang="en-US" i="1" dirty="0"/>
              <a:t>u </a:t>
            </a:r>
            <a:r>
              <a:rPr lang="en-US" dirty="0"/>
              <a:t>at time </a:t>
            </a:r>
            <a:r>
              <a:rPr lang="en-US" i="1" dirty="0" smtClean="0"/>
              <a:t>t</a:t>
            </a:r>
            <a:r>
              <a:rPr lang="en-US" dirty="0" smtClean="0"/>
              <a:t>, </a:t>
            </a:r>
          </a:p>
          <a:p>
            <a:pPr algn="just"/>
            <a:r>
              <a:rPr lang="en-US" dirty="0" smtClean="0"/>
              <a:t>where if </a:t>
            </a:r>
            <a:r>
              <a:rPr lang="en-US" i="1" dirty="0" smtClean="0"/>
              <a:t>f</a:t>
            </a:r>
            <a:r>
              <a:rPr lang="en-US" dirty="0" smtClean="0"/>
              <a:t>(</a:t>
            </a:r>
            <a:r>
              <a:rPr lang="en-US" i="1" dirty="0" smtClean="0"/>
              <a:t>v, u, t</a:t>
            </a:r>
            <a:r>
              <a:rPr lang="en-US" dirty="0" smtClean="0"/>
              <a:t>) flows along the direction of an edge </a:t>
            </a:r>
            <a:r>
              <a:rPr lang="en-US" i="1" dirty="0" smtClean="0"/>
              <a:t>e</a:t>
            </a:r>
            <a:r>
              <a:rPr lang="en-US" dirty="0" smtClean="0"/>
              <a:t>(</a:t>
            </a:r>
            <a:r>
              <a:rPr lang="en-US" i="1" dirty="0" smtClean="0"/>
              <a:t>v, u</a:t>
            </a:r>
            <a:r>
              <a:rPr lang="en-US" dirty="0" smtClean="0"/>
              <a:t>) then </a:t>
            </a:r>
            <a:r>
              <a:rPr lang="en-US" i="1" dirty="0" smtClean="0"/>
              <a:t>f</a:t>
            </a:r>
            <a:r>
              <a:rPr lang="en-US" dirty="0" smtClean="0"/>
              <a:t>(</a:t>
            </a:r>
            <a:r>
              <a:rPr lang="en-US" i="1" dirty="0" smtClean="0"/>
              <a:t>v, u, t</a:t>
            </a:r>
            <a:r>
              <a:rPr lang="en-US" dirty="0" smtClean="0"/>
              <a:t>) </a:t>
            </a:r>
            <a:r>
              <a:rPr lang="en-US" i="1" dirty="0" smtClean="0"/>
              <a:t>&gt; </a:t>
            </a:r>
            <a:r>
              <a:rPr lang="en-US" dirty="0" smtClean="0"/>
              <a:t>0; otherwise </a:t>
            </a:r>
            <a:r>
              <a:rPr lang="en-US" i="1" dirty="0" smtClean="0"/>
              <a:t>f</a:t>
            </a:r>
            <a:r>
              <a:rPr lang="en-US" dirty="0" smtClean="0"/>
              <a:t>(</a:t>
            </a:r>
            <a:r>
              <a:rPr lang="en-US" i="1" dirty="0" smtClean="0"/>
              <a:t>v, u, t</a:t>
            </a:r>
            <a:r>
              <a:rPr lang="en-US" dirty="0" smtClean="0"/>
              <a:t>) </a:t>
            </a:r>
            <a:r>
              <a:rPr lang="en-US" i="1" dirty="0" smtClean="0"/>
              <a:t>&lt; </a:t>
            </a:r>
            <a:r>
              <a:rPr lang="en-US" dirty="0" smtClean="0"/>
              <a:t>0. </a:t>
            </a:r>
            <a:endParaRPr lang="en-US" dirty="0"/>
          </a:p>
        </p:txBody>
      </p:sp>
      <p:pic>
        <p:nvPicPr>
          <p:cNvPr id="1996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82" t="24098" r="10490" b="49845"/>
          <a:stretch/>
        </p:blipFill>
        <p:spPr bwMode="auto">
          <a:xfrm>
            <a:off x="1979712" y="2932934"/>
            <a:ext cx="5184576" cy="107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68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011" t="12922" r="5566" b="53778"/>
          <a:stretch/>
        </p:blipFill>
        <p:spPr bwMode="auto">
          <a:xfrm>
            <a:off x="1503099" y="3974700"/>
            <a:ext cx="6021229" cy="226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296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bwMode="auto">
          <a:xfrm>
            <a:off x="683568" y="1988840"/>
            <a:ext cx="7848872" cy="924134"/>
          </a:xfrm>
          <a:prstGeom prst="rect">
            <a:avLst/>
          </a:prstGeom>
          <a:solidFill>
            <a:srgbClr val="FFFFFF"/>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lgn="ctr"/>
            <a:r>
              <a:rPr lang="en-US" altLang="ja-JP" sz="2800" i="1" dirty="0" smtClean="0">
                <a:cs typeface="Times New Roman" pitchFamily="18" charset="0"/>
              </a:rPr>
              <a:t>Making power grids intelligent </a:t>
            </a:r>
          </a:p>
          <a:p>
            <a:pPr lvl="1" algn="ctr"/>
            <a:r>
              <a:rPr lang="en-US" altLang="ja-JP" sz="2800" i="1" dirty="0" smtClean="0">
                <a:cs typeface="Times New Roman" pitchFamily="18" charset="0"/>
              </a:rPr>
              <a:t>by incorporating IT technologies into a power grid</a:t>
            </a:r>
          </a:p>
        </p:txBody>
      </p:sp>
      <p:sp>
        <p:nvSpPr>
          <p:cNvPr id="12290" name="タイトル 1"/>
          <p:cNvSpPr>
            <a:spLocks noGrp="1"/>
          </p:cNvSpPr>
          <p:nvPr>
            <p:ph type="title"/>
          </p:nvPr>
        </p:nvSpPr>
        <p:spPr/>
        <p:txBody>
          <a:bodyPr/>
          <a:lstStyle/>
          <a:p>
            <a:r>
              <a:rPr lang="en-US" altLang="ja-JP" dirty="0" smtClean="0">
                <a:cs typeface="Times New Roman" pitchFamily="18" charset="0"/>
              </a:rPr>
              <a:t>What is Smart Grid?</a:t>
            </a:r>
            <a:endParaRPr lang="ja-JP" altLang="en-US" dirty="0" smtClean="0">
              <a:cs typeface="Times New Roman" pitchFamily="18" charset="0"/>
            </a:endParaRPr>
          </a:p>
        </p:txBody>
      </p:sp>
      <p:sp>
        <p:nvSpPr>
          <p:cNvPr id="4" name="スライド番号プレースホルダ 3"/>
          <p:cNvSpPr>
            <a:spLocks noGrp="1"/>
          </p:cNvSpPr>
          <p:nvPr>
            <p:ph type="sldNum" sz="quarter" idx="12"/>
          </p:nvPr>
        </p:nvSpPr>
        <p:spPr/>
        <p:txBody>
          <a:bodyPr/>
          <a:lstStyle/>
          <a:p>
            <a:pPr>
              <a:defRPr/>
            </a:pPr>
            <a:fld id="{C44549FC-3E66-4BD2-A979-3AFA44C7C2D5}" type="slidenum">
              <a:rPr lang="ja-JP" altLang="en-US">
                <a:latin typeface="Times New Roman" pitchFamily="18" charset="0"/>
                <a:cs typeface="Times New Roman" pitchFamily="18" charset="0"/>
              </a:rPr>
              <a:pPr>
                <a:defRPr/>
              </a:pPr>
              <a:t>2</a:t>
            </a:fld>
            <a:endParaRPr lang="ja-JP" altLang="en-US" dirty="0">
              <a:latin typeface="Times New Roman" pitchFamily="18" charset="0"/>
              <a:cs typeface="Times New Roman" pitchFamily="18" charset="0"/>
            </a:endParaRPr>
          </a:p>
        </p:txBody>
      </p:sp>
      <p:sp>
        <p:nvSpPr>
          <p:cNvPr id="12291" name="コンテンツ プレースホルダ 2"/>
          <p:cNvSpPr>
            <a:spLocks noGrp="1"/>
          </p:cNvSpPr>
          <p:nvPr>
            <p:ph sz="quarter" idx="1"/>
          </p:nvPr>
        </p:nvSpPr>
        <p:spPr>
          <a:xfrm>
            <a:off x="357188" y="1357334"/>
            <a:ext cx="8643968" cy="4015882"/>
          </a:xfrm>
        </p:spPr>
        <p:txBody>
          <a:bodyPr>
            <a:normAutofit/>
          </a:bodyPr>
          <a:lstStyle/>
          <a:p>
            <a:r>
              <a:rPr lang="en-US" altLang="ja-JP" dirty="0" smtClean="0">
                <a:solidFill>
                  <a:schemeClr val="tx1"/>
                </a:solidFill>
                <a:latin typeface="+mj-lt"/>
                <a:cs typeface="Times New Roman" pitchFamily="18" charset="0"/>
              </a:rPr>
              <a:t>Concept</a:t>
            </a:r>
          </a:p>
          <a:p>
            <a:pPr lvl="1"/>
            <a:endParaRPr lang="en-US" altLang="ja-JP" dirty="0" smtClean="0">
              <a:solidFill>
                <a:schemeClr val="tx1"/>
              </a:solidFill>
              <a:latin typeface="+mj-lt"/>
              <a:cs typeface="Times New Roman" pitchFamily="18" charset="0"/>
            </a:endParaRPr>
          </a:p>
          <a:p>
            <a:pPr lvl="1"/>
            <a:endParaRPr lang="en-US" altLang="ja-JP" dirty="0" smtClean="0">
              <a:solidFill>
                <a:schemeClr val="tx1"/>
              </a:solidFill>
              <a:latin typeface="+mj-lt"/>
              <a:cs typeface="Times New Roman" pitchFamily="18" charset="0"/>
            </a:endParaRPr>
          </a:p>
          <a:p>
            <a:pPr lvl="1"/>
            <a:endParaRPr lang="en-US" altLang="ja-JP" dirty="0" smtClean="0">
              <a:solidFill>
                <a:schemeClr val="tx1"/>
              </a:solidFill>
              <a:latin typeface="+mj-lt"/>
              <a:cs typeface="Times New Roman" pitchFamily="18" charset="0"/>
            </a:endParaRPr>
          </a:p>
          <a:p>
            <a:r>
              <a:rPr lang="en-US" altLang="ja-JP" dirty="0" smtClean="0">
                <a:solidFill>
                  <a:schemeClr val="tx1"/>
                </a:solidFill>
                <a:latin typeface="+mj-lt"/>
                <a:cs typeface="Times New Roman" pitchFamily="18" charset="0"/>
              </a:rPr>
              <a:t>Key Concepts</a:t>
            </a:r>
          </a:p>
          <a:p>
            <a:pPr lvl="1"/>
            <a:r>
              <a:rPr lang="en-US" altLang="ja-JP" dirty="0" smtClean="0">
                <a:solidFill>
                  <a:schemeClr val="tx1"/>
                </a:solidFill>
                <a:latin typeface="+mj-lt"/>
                <a:cs typeface="Times New Roman" pitchFamily="18" charset="0"/>
              </a:rPr>
              <a:t>Incorporate natural energies such as </a:t>
            </a:r>
            <a:r>
              <a:rPr lang="en-US" altLang="ja-JP" i="1" dirty="0" smtClean="0">
                <a:solidFill>
                  <a:srgbClr val="FF0000"/>
                </a:solidFill>
                <a:latin typeface="+mj-lt"/>
                <a:cs typeface="Times New Roman" pitchFamily="18" charset="0"/>
              </a:rPr>
              <a:t>sunlight</a:t>
            </a:r>
            <a:r>
              <a:rPr lang="en-US" altLang="ja-JP" dirty="0" smtClean="0">
                <a:solidFill>
                  <a:schemeClr val="tx1"/>
                </a:solidFill>
                <a:latin typeface="+mj-lt"/>
                <a:cs typeface="Times New Roman" pitchFamily="18" charset="0"/>
              </a:rPr>
              <a:t> from the premises like houses and factories (Renewables)</a:t>
            </a:r>
          </a:p>
          <a:p>
            <a:pPr lvl="1"/>
            <a:r>
              <a:rPr lang="en-US" altLang="ja-JP" dirty="0" smtClean="0">
                <a:solidFill>
                  <a:schemeClr val="tx1"/>
                </a:solidFill>
                <a:latin typeface="+mj-lt"/>
                <a:cs typeface="Times New Roman" pitchFamily="18" charset="0"/>
              </a:rPr>
              <a:t>Integrate </a:t>
            </a:r>
            <a:r>
              <a:rPr lang="en-US" altLang="ja-JP" i="1" dirty="0" smtClean="0">
                <a:solidFill>
                  <a:srgbClr val="FF0000"/>
                </a:solidFill>
                <a:latin typeface="+mj-lt"/>
                <a:cs typeface="Times New Roman" pitchFamily="18" charset="0"/>
              </a:rPr>
              <a:t>Smart Intelligent Meters </a:t>
            </a:r>
            <a:r>
              <a:rPr lang="en-US" altLang="ja-JP" dirty="0" smtClean="0">
                <a:solidFill>
                  <a:prstClr val="black"/>
                </a:solidFill>
                <a:latin typeface="Bookman Old Style"/>
                <a:cs typeface="Times New Roman" pitchFamily="18" charset="0"/>
              </a:rPr>
              <a:t>with </a:t>
            </a:r>
            <a:r>
              <a:rPr lang="en-US" altLang="ja-JP" dirty="0">
                <a:solidFill>
                  <a:prstClr val="black"/>
                </a:solidFill>
                <a:latin typeface="Bookman Old Style"/>
                <a:cs typeface="Times New Roman" pitchFamily="18" charset="0"/>
              </a:rPr>
              <a:t>power grid</a:t>
            </a:r>
            <a:endParaRPr lang="en-US" altLang="ja-JP" i="1" dirty="0" smtClean="0">
              <a:solidFill>
                <a:srgbClr val="FF0000"/>
              </a:solidFill>
              <a:latin typeface="+mj-lt"/>
              <a:cs typeface="Times New Roman" pitchFamily="18" charset="0"/>
            </a:endParaRPr>
          </a:p>
        </p:txBody>
      </p:sp>
      <p:sp>
        <p:nvSpPr>
          <p:cNvPr id="8" name="テキスト ボックス 7"/>
          <p:cNvSpPr txBox="1"/>
          <p:nvPr/>
        </p:nvSpPr>
        <p:spPr>
          <a:xfrm>
            <a:off x="899592" y="5013176"/>
            <a:ext cx="7179594" cy="95410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altLang="ja-JP" sz="2800" i="1" dirty="0" smtClean="0">
                <a:latin typeface="Times New Roman" pitchFamily="18" charset="0"/>
                <a:cs typeface="Times New Roman" pitchFamily="18" charset="0"/>
              </a:rPr>
              <a:t>Sustainable and Reliable Autonomous Control </a:t>
            </a:r>
          </a:p>
          <a:p>
            <a:pPr algn="ctr"/>
            <a:r>
              <a:rPr lang="en-US" altLang="ja-JP" sz="2800" i="1" dirty="0" smtClean="0">
                <a:latin typeface="Times New Roman" pitchFamily="18" charset="0"/>
                <a:cs typeface="Times New Roman" pitchFamily="18" charset="0"/>
              </a:rPr>
              <a:t>for Future Power Grid has been required!</a:t>
            </a:r>
            <a:endParaRPr kumimoji="1" lang="ja-JP" altLang="en-US" sz="2800" i="1"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ORDER Problem</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20</a:t>
            </a:fld>
            <a:endParaRPr lang="en-US" altLang="ja-JP"/>
          </a:p>
        </p:txBody>
      </p:sp>
      <p:pic>
        <p:nvPicPr>
          <p:cNvPr id="215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84" t="27329" r="9437" b="10173"/>
          <a:stretch/>
        </p:blipFill>
        <p:spPr bwMode="auto">
          <a:xfrm>
            <a:off x="467544" y="1742034"/>
            <a:ext cx="8280920" cy="391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865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Autonomous Distributed Control for ORDER Problem (1)</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21</a:t>
            </a:fld>
            <a:endParaRPr lang="en-US" altLang="ja-JP"/>
          </a:p>
        </p:txBody>
      </p:sp>
      <p:sp>
        <p:nvSpPr>
          <p:cNvPr id="4" name="Content Placeholder 3"/>
          <p:cNvSpPr>
            <a:spLocks noGrp="1"/>
          </p:cNvSpPr>
          <p:nvPr>
            <p:ph sz="quarter" idx="1"/>
          </p:nvPr>
        </p:nvSpPr>
        <p:spPr>
          <a:xfrm>
            <a:off x="457200" y="1435224"/>
            <a:ext cx="8219256" cy="4586064"/>
          </a:xfrm>
        </p:spPr>
        <p:txBody>
          <a:bodyPr>
            <a:normAutofit/>
          </a:bodyPr>
          <a:lstStyle/>
          <a:p>
            <a:r>
              <a:rPr lang="en-US" sz="2800" i="1">
                <a:latin typeface="Calibri" pitchFamily="34" charset="0"/>
                <a:cs typeface="Calibri" pitchFamily="34" charset="0"/>
              </a:rPr>
              <a:t>Tie-set </a:t>
            </a:r>
            <a:r>
              <a:rPr lang="en-US" sz="2800" i="1" smtClean="0">
                <a:latin typeface="Calibri" pitchFamily="34" charset="0"/>
                <a:cs typeface="Calibri" pitchFamily="34" charset="0"/>
              </a:rPr>
              <a:t>Agent (TA): </a:t>
            </a:r>
            <a:endParaRPr lang="en-US" sz="2800" i="1" dirty="0" smtClean="0">
              <a:latin typeface="Calibri" pitchFamily="34" charset="0"/>
              <a:cs typeface="Calibri" pitchFamily="34" charset="0"/>
            </a:endParaRPr>
          </a:p>
          <a:p>
            <a:pPr marL="274320" lvl="1" indent="0">
              <a:buNone/>
            </a:pPr>
            <a:r>
              <a:rPr lang="en-US" sz="2800" dirty="0" smtClean="0">
                <a:latin typeface="Calibri" pitchFamily="34" charset="0"/>
                <a:cs typeface="Calibri" pitchFamily="34" charset="0"/>
              </a:rPr>
              <a:t>At </a:t>
            </a:r>
            <a:r>
              <a:rPr lang="en-US" sz="2800" dirty="0">
                <a:latin typeface="Calibri" pitchFamily="34" charset="0"/>
                <a:cs typeface="Calibri" pitchFamily="34" charset="0"/>
              </a:rPr>
              <a:t>each </a:t>
            </a:r>
            <a:r>
              <a:rPr lang="en-US" sz="2800" i="1" dirty="0">
                <a:latin typeface="Calibri" pitchFamily="34" charset="0"/>
                <a:cs typeface="Calibri" pitchFamily="34" charset="0"/>
              </a:rPr>
              <a:t>t</a:t>
            </a:r>
            <a:r>
              <a:rPr lang="en-US" sz="2800" dirty="0">
                <a:latin typeface="Calibri" pitchFamily="34" charset="0"/>
                <a:cs typeface="Calibri" pitchFamily="34" charset="0"/>
              </a:rPr>
              <a:t>, the a leader node of a tie-set</a:t>
            </a:r>
            <a:r>
              <a:rPr lang="en-US" sz="2800" dirty="0" smtClean="0">
                <a:latin typeface="Calibri" pitchFamily="34" charset="0"/>
                <a:cs typeface="Calibri" pitchFamily="34" charset="0"/>
              </a:rPr>
              <a:t>, which </a:t>
            </a:r>
            <a:r>
              <a:rPr lang="en-US" sz="2800" dirty="0">
                <a:latin typeface="Calibri" pitchFamily="34" charset="0"/>
                <a:cs typeface="Calibri" pitchFamily="34" charset="0"/>
              </a:rPr>
              <a:t>is referred to as a System Operating (SO) </a:t>
            </a:r>
            <a:r>
              <a:rPr lang="en-US" sz="2800" dirty="0" smtClean="0">
                <a:latin typeface="Calibri" pitchFamily="34" charset="0"/>
                <a:cs typeface="Calibri" pitchFamily="34" charset="0"/>
              </a:rPr>
              <a:t>point, receives a measurement </a:t>
            </a:r>
            <a:r>
              <a:rPr lang="en-US" sz="2800" dirty="0">
                <a:latin typeface="Calibri" pitchFamily="34" charset="0"/>
                <a:cs typeface="Calibri" pitchFamily="34" charset="0"/>
              </a:rPr>
              <a:t>vector </a:t>
            </a:r>
            <a:r>
              <a:rPr lang="en-US" sz="2800" i="1" dirty="0">
                <a:latin typeface="Times New Roman" pitchFamily="18" charset="0"/>
                <a:cs typeface="Times New Roman" pitchFamily="18" charset="0"/>
              </a:rPr>
              <a:t>y</a:t>
            </a:r>
            <a:r>
              <a:rPr lang="en-US" sz="2800" dirty="0">
                <a:latin typeface="Times New Roman" pitchFamily="18" charset="0"/>
                <a:cs typeface="Times New Roman" pitchFamily="18" charset="0"/>
              </a:rPr>
              <a:t>(</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a:t>
            </a:r>
            <a:r>
              <a:rPr lang="en-US" sz="2800" dirty="0">
                <a:latin typeface="Calibri" pitchFamily="34" charset="0"/>
                <a:cs typeface="Calibri" pitchFamily="34" charset="0"/>
              </a:rPr>
              <a:t> that provides </a:t>
            </a:r>
            <a:r>
              <a:rPr lang="en-US" sz="2800" dirty="0" smtClean="0">
                <a:latin typeface="Calibri" pitchFamily="34" charset="0"/>
                <a:cs typeface="Calibri" pitchFamily="34" charset="0"/>
              </a:rPr>
              <a:t>information about </a:t>
            </a:r>
            <a:r>
              <a:rPr lang="en-US" sz="2800" i="1" dirty="0" err="1">
                <a:latin typeface="Times New Roman" pitchFamily="18" charset="0"/>
                <a:cs typeface="Times New Roman" pitchFamily="18" charset="0"/>
              </a:rPr>
              <a:t>Pv</a:t>
            </a:r>
            <a:r>
              <a:rPr lang="en-US" sz="2800" dirty="0">
                <a:latin typeface="Times New Roman" pitchFamily="18" charset="0"/>
                <a:cs typeface="Times New Roman" pitchFamily="18" charset="0"/>
              </a:rPr>
              <a:t>(</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a:t>
            </a:r>
            <a:r>
              <a:rPr lang="en-US" sz="2800" i="1" dirty="0">
                <a:latin typeface="Calibri" pitchFamily="34" charset="0"/>
                <a:cs typeface="Calibri" pitchFamily="34" charset="0"/>
              </a:rPr>
              <a:t>, </a:t>
            </a:r>
            <a:r>
              <a:rPr lang="en-US" sz="2800" dirty="0">
                <a:latin typeface="Times New Roman" pitchFamily="18" charset="0"/>
                <a:cs typeface="Times New Roman" pitchFamily="18" charset="0"/>
              </a:rPr>
              <a:t>(</a:t>
            </a:r>
            <a:r>
              <a:rPr lang="en-US" sz="2800" i="1" dirty="0">
                <a:latin typeface="Times New Roman" pitchFamily="18" charset="0"/>
                <a:cs typeface="Times New Roman" pitchFamily="18" charset="0"/>
              </a:rPr>
              <a:t>v ∈ V</a:t>
            </a:r>
            <a:r>
              <a:rPr lang="en-US" sz="2000" i="1" dirty="0">
                <a:latin typeface="Times New Roman" pitchFamily="18" charset="0"/>
                <a:cs typeface="Times New Roman" pitchFamily="18" charset="0"/>
              </a:rPr>
              <a:t>i</a:t>
            </a:r>
            <a:r>
              <a:rPr lang="en-US" sz="2800" dirty="0">
                <a:latin typeface="Times New Roman" pitchFamily="18" charset="0"/>
                <a:cs typeface="Times New Roman" pitchFamily="18" charset="0"/>
              </a:rPr>
              <a:t>) </a:t>
            </a:r>
            <a:r>
              <a:rPr lang="en-US" sz="2800" dirty="0">
                <a:latin typeface="Calibri" pitchFamily="34" charset="0"/>
                <a:cs typeface="Calibri" pitchFamily="34" charset="0"/>
              </a:rPr>
              <a:t>in </a:t>
            </a:r>
            <a:r>
              <a:rPr lang="en-US" sz="2800" i="1" dirty="0">
                <a:latin typeface="Times New Roman" pitchFamily="18" charset="0"/>
                <a:cs typeface="Times New Roman" pitchFamily="18" charset="0"/>
              </a:rPr>
              <a:t>L</a:t>
            </a:r>
            <a:r>
              <a:rPr lang="en-US" sz="2000" i="1" dirty="0">
                <a:latin typeface="Times New Roman" pitchFamily="18" charset="0"/>
                <a:cs typeface="Times New Roman" pitchFamily="18" charset="0"/>
              </a:rPr>
              <a:t>i</a:t>
            </a:r>
            <a:r>
              <a:rPr lang="en-US" sz="2800" dirty="0">
                <a:latin typeface="Calibri" pitchFamily="34" charset="0"/>
                <a:cs typeface="Calibri" pitchFamily="34" charset="0"/>
              </a:rPr>
              <a:t>. </a:t>
            </a:r>
            <a:endParaRPr lang="en-US" sz="2800" dirty="0" smtClean="0">
              <a:latin typeface="Calibri" pitchFamily="34" charset="0"/>
              <a:cs typeface="Calibri" pitchFamily="34" charset="0"/>
            </a:endParaRPr>
          </a:p>
          <a:p>
            <a:pPr lvl="1"/>
            <a:r>
              <a:rPr lang="en-US" sz="2400" dirty="0" smtClean="0">
                <a:latin typeface="Calibri" pitchFamily="34" charset="0"/>
                <a:cs typeface="Calibri" pitchFamily="34" charset="0"/>
              </a:rPr>
              <a:t>load </a:t>
            </a:r>
            <a:r>
              <a:rPr lang="en-US" sz="2400" i="1" dirty="0" err="1">
                <a:latin typeface="Calibri" pitchFamily="34" charset="0"/>
                <a:cs typeface="Calibri" pitchFamily="34" charset="0"/>
              </a:rPr>
              <a:t>Lv</a:t>
            </a:r>
            <a:r>
              <a:rPr lang="en-US" sz="2400" dirty="0">
                <a:latin typeface="Calibri" pitchFamily="34" charset="0"/>
                <a:cs typeface="Calibri" pitchFamily="34" charset="0"/>
              </a:rPr>
              <a:t>(</a:t>
            </a:r>
            <a:r>
              <a:rPr lang="en-US" sz="2400" i="1" dirty="0">
                <a:latin typeface="Calibri" pitchFamily="34" charset="0"/>
                <a:cs typeface="Calibri" pitchFamily="34" charset="0"/>
              </a:rPr>
              <a:t>t</a:t>
            </a:r>
            <a:r>
              <a:rPr lang="en-US" sz="2400" dirty="0" smtClean="0">
                <a:latin typeface="Calibri" pitchFamily="34" charset="0"/>
                <a:cs typeface="Calibri" pitchFamily="34" charset="0"/>
              </a:rPr>
              <a:t>),  </a:t>
            </a:r>
            <a:r>
              <a:rPr lang="en-US" sz="2400" dirty="0">
                <a:latin typeface="Calibri" pitchFamily="34" charset="0"/>
                <a:cs typeface="Calibri" pitchFamily="34" charset="0"/>
              </a:rPr>
              <a:t>renewable power generation </a:t>
            </a:r>
            <a:r>
              <a:rPr lang="en-US" sz="2400" i="1" dirty="0" err="1">
                <a:latin typeface="Calibri" pitchFamily="34" charset="0"/>
                <a:cs typeface="Calibri" pitchFamily="34" charset="0"/>
              </a:rPr>
              <a:t>Pv</a:t>
            </a:r>
            <a:r>
              <a:rPr lang="en-US" sz="2400" dirty="0">
                <a:latin typeface="Calibri" pitchFamily="34" charset="0"/>
                <a:cs typeface="Calibri" pitchFamily="34" charset="0"/>
              </a:rPr>
              <a:t>(</a:t>
            </a:r>
            <a:r>
              <a:rPr lang="en-US" sz="2400" i="1" dirty="0">
                <a:latin typeface="Calibri" pitchFamily="34" charset="0"/>
                <a:cs typeface="Calibri" pitchFamily="34" charset="0"/>
              </a:rPr>
              <a:t>t</a:t>
            </a:r>
            <a:r>
              <a:rPr lang="en-US" sz="2400" dirty="0">
                <a:latin typeface="Calibri" pitchFamily="34" charset="0"/>
                <a:cs typeface="Calibri" pitchFamily="34" charset="0"/>
              </a:rPr>
              <a:t>), </a:t>
            </a:r>
            <a:r>
              <a:rPr lang="en-US" sz="2400" dirty="0" smtClean="0">
                <a:latin typeface="Calibri" pitchFamily="34" charset="0"/>
                <a:cs typeface="Calibri" pitchFamily="34" charset="0"/>
              </a:rPr>
              <a:t>weather </a:t>
            </a:r>
            <a:r>
              <a:rPr lang="en-US" sz="2400" dirty="0">
                <a:latin typeface="Calibri" pitchFamily="34" charset="0"/>
                <a:cs typeface="Calibri" pitchFamily="34" charset="0"/>
              </a:rPr>
              <a:t>forecasts, </a:t>
            </a:r>
            <a:r>
              <a:rPr lang="en-US" sz="2400" dirty="0" smtClean="0">
                <a:latin typeface="Calibri" pitchFamily="34" charset="0"/>
                <a:cs typeface="Calibri" pitchFamily="34" charset="0"/>
              </a:rPr>
              <a:t>pricing </a:t>
            </a:r>
            <a:r>
              <a:rPr lang="en-US" sz="2400" dirty="0">
                <a:latin typeface="Calibri" pitchFamily="34" charset="0"/>
                <a:cs typeface="Calibri" pitchFamily="34" charset="0"/>
              </a:rPr>
              <a:t>info, among </a:t>
            </a:r>
            <a:r>
              <a:rPr lang="en-US" sz="2400" dirty="0" smtClean="0">
                <a:latin typeface="Calibri" pitchFamily="34" charset="0"/>
                <a:cs typeface="Calibri" pitchFamily="34" charset="0"/>
              </a:rPr>
              <a:t>others </a:t>
            </a:r>
            <a:r>
              <a:rPr lang="en-US" sz="2400" dirty="0">
                <a:latin typeface="Calibri" pitchFamily="34" charset="0"/>
                <a:cs typeface="Calibri" pitchFamily="34" charset="0"/>
              </a:rPr>
              <a:t>than </a:t>
            </a:r>
            <a:r>
              <a:rPr lang="en-US" sz="2400" i="1" dirty="0" err="1">
                <a:latin typeface="Calibri" pitchFamily="34" charset="0"/>
                <a:cs typeface="Calibri" pitchFamily="34" charset="0"/>
              </a:rPr>
              <a:t>Pv</a:t>
            </a:r>
            <a:r>
              <a:rPr lang="en-US" sz="2400" dirty="0">
                <a:latin typeface="Calibri" pitchFamily="34" charset="0"/>
                <a:cs typeface="Calibri" pitchFamily="34" charset="0"/>
              </a:rPr>
              <a:t>(</a:t>
            </a:r>
            <a:r>
              <a:rPr lang="en-US" sz="2400" i="1" dirty="0">
                <a:latin typeface="Calibri" pitchFamily="34" charset="0"/>
                <a:cs typeface="Calibri" pitchFamily="34" charset="0"/>
              </a:rPr>
              <a:t>t</a:t>
            </a:r>
            <a:r>
              <a:rPr lang="en-US" sz="2400" dirty="0">
                <a:latin typeface="Calibri" pitchFamily="34" charset="0"/>
                <a:cs typeface="Calibri" pitchFamily="34" charset="0"/>
              </a:rPr>
              <a:t>).</a:t>
            </a:r>
          </a:p>
          <a:p>
            <a:pPr lvl="1"/>
            <a:r>
              <a:rPr lang="en-US" sz="2400" dirty="0" smtClean="0">
                <a:latin typeface="Calibri" pitchFamily="34" charset="0"/>
                <a:cs typeface="Calibri" pitchFamily="34" charset="0"/>
              </a:rPr>
              <a:t>Tie-set </a:t>
            </a:r>
            <a:r>
              <a:rPr lang="en-US" sz="2400" dirty="0">
                <a:latin typeface="Calibri" pitchFamily="34" charset="0"/>
                <a:cs typeface="Calibri" pitchFamily="34" charset="0"/>
              </a:rPr>
              <a:t>Agent (TA</a:t>
            </a:r>
            <a:r>
              <a:rPr lang="en-US" sz="2400" dirty="0" smtClean="0">
                <a:latin typeface="Calibri" pitchFamily="34" charset="0"/>
                <a:cs typeface="Calibri" pitchFamily="34" charset="0"/>
              </a:rPr>
              <a:t>) constantly </a:t>
            </a:r>
            <a:r>
              <a:rPr lang="en-US" sz="2400" dirty="0">
                <a:latin typeface="Calibri" pitchFamily="34" charset="0"/>
                <a:cs typeface="Calibri" pitchFamily="34" charset="0"/>
              </a:rPr>
              <a:t>navigates </a:t>
            </a:r>
            <a:r>
              <a:rPr lang="en-US" sz="2400" dirty="0" smtClean="0">
                <a:latin typeface="Calibri" pitchFamily="34" charset="0"/>
                <a:cs typeface="Calibri" pitchFamily="34" charset="0"/>
              </a:rPr>
              <a:t>around on </a:t>
            </a:r>
            <a:r>
              <a:rPr lang="en-US" sz="2400" dirty="0">
                <a:latin typeface="Calibri" pitchFamily="34" charset="0"/>
                <a:cs typeface="Calibri" pitchFamily="34" charset="0"/>
              </a:rPr>
              <a:t>a tie-set and </a:t>
            </a:r>
            <a:r>
              <a:rPr lang="en-US" sz="2400" dirty="0" smtClean="0">
                <a:latin typeface="Calibri" pitchFamily="34" charset="0"/>
                <a:cs typeface="Calibri" pitchFamily="34" charset="0"/>
              </a:rPr>
              <a:t>bring the </a:t>
            </a:r>
            <a:r>
              <a:rPr lang="en-US" sz="2400" dirty="0">
                <a:latin typeface="Calibri" pitchFamily="34" charset="0"/>
                <a:cs typeface="Calibri" pitchFamily="34" charset="0"/>
              </a:rPr>
              <a:t>data to a leader node with </a:t>
            </a:r>
            <a:r>
              <a:rPr lang="en-US" sz="2400" dirty="0" smtClean="0">
                <a:latin typeface="Calibri" pitchFamily="34" charset="0"/>
                <a:cs typeface="Calibri" pitchFamily="34" charset="0"/>
              </a:rPr>
              <a:t>certain time </a:t>
            </a:r>
            <a:r>
              <a:rPr lang="en-US" sz="2400" dirty="0">
                <a:latin typeface="Calibri" pitchFamily="34" charset="0"/>
                <a:cs typeface="Calibri" pitchFamily="34" charset="0"/>
              </a:rPr>
              <a:t>interval (TI).</a:t>
            </a:r>
          </a:p>
        </p:txBody>
      </p:sp>
    </p:spTree>
    <p:extLst>
      <p:ext uri="{BB962C8B-B14F-4D97-AF65-F5344CB8AC3E}">
        <p14:creationId xmlns:p14="http://schemas.microsoft.com/office/powerpoint/2010/main" val="117039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Autonomous Distributed Control for ORDER Problem </a:t>
            </a:r>
            <a:r>
              <a:rPr lang="en-US" dirty="0" smtClean="0"/>
              <a:t>(2)</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22</a:t>
            </a:fld>
            <a:endParaRPr lang="en-US" altLang="ja-JP"/>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r>
                  <a:rPr lang="en-US" i="1" dirty="0"/>
                  <a:t>Tie-set Evaluation </a:t>
                </a:r>
                <a:r>
                  <a:rPr lang="en-US" i="1" dirty="0" smtClean="0"/>
                  <a:t>Function (TEF) </a:t>
                </a:r>
                <a14:m>
                  <m:oMath xmlns:m="http://schemas.openxmlformats.org/officeDocument/2006/math">
                    <m:r>
                      <a:rPr lang="az-Cyrl-AZ" i="1" smtClean="0">
                        <a:latin typeface="Cambria Math"/>
                      </a:rPr>
                      <m:t>Ф</m:t>
                    </m:r>
                  </m:oMath>
                </a14:m>
                <a:r>
                  <a:rPr lang="el-GR" dirty="0" smtClean="0">
                    <a:latin typeface="Times New Roman" pitchFamily="18" charset="0"/>
                    <a:cs typeface="Times New Roman" pitchFamily="18" charset="0"/>
                  </a:rPr>
                  <a:t>(</a:t>
                </a:r>
                <a:r>
                  <a:rPr lang="en-US" i="1" dirty="0">
                    <a:latin typeface="Times New Roman" pitchFamily="18" charset="0"/>
                    <a:cs typeface="Times New Roman" pitchFamily="18" charset="0"/>
                  </a:rPr>
                  <a:t>L</a:t>
                </a:r>
                <a:r>
                  <a:rPr lang="en-US" sz="2000" i="1" dirty="0">
                    <a:latin typeface="Times New Roman" pitchFamily="18" charset="0"/>
                    <a:cs typeface="Times New Roman" pitchFamily="18" charset="0"/>
                  </a:rPr>
                  <a:t>i</a:t>
                </a:r>
                <a:r>
                  <a:rPr lang="en-US" dirty="0">
                    <a:latin typeface="Times New Roman" pitchFamily="18" charset="0"/>
                    <a:cs typeface="Times New Roman" pitchFamily="18" charset="0"/>
                  </a:rPr>
                  <a:t>)</a:t>
                </a:r>
                <a:r>
                  <a:rPr lang="en-US" i="1" dirty="0" smtClean="0"/>
                  <a:t>:</a:t>
                </a:r>
              </a:p>
              <a:p>
                <a:pPr lvl="1"/>
                <a:r>
                  <a:rPr lang="en-US" sz="2500" dirty="0" smtClean="0"/>
                  <a:t>Function to decide the Process P</a:t>
                </a:r>
                <a:r>
                  <a:rPr lang="en-US" sz="2800" dirty="0" smtClean="0"/>
                  <a:t>riority </a:t>
                </a:r>
                <a:r>
                  <a:rPr lang="en-US" sz="2800" dirty="0"/>
                  <a:t>for resources shared by several </a:t>
                </a:r>
                <a:r>
                  <a:rPr lang="en-US" sz="2800" dirty="0" smtClean="0"/>
                  <a:t>tie-sets </a:t>
                </a:r>
                <a:r>
                  <a:rPr lang="en-US" sz="2400" dirty="0">
                    <a:latin typeface="NimbusRomNo9L-Regu"/>
                  </a:rPr>
                  <a:t>decided based on </a:t>
                </a:r>
                <a:r>
                  <a:rPr lang="en-US" sz="2400" i="1" dirty="0">
                    <a:latin typeface="Times New Roman" pitchFamily="18" charset="0"/>
                    <a:cs typeface="Times New Roman" pitchFamily="18" charset="0"/>
                  </a:rPr>
                  <a:t>y</a:t>
                </a:r>
                <a:r>
                  <a:rPr lang="en-US" sz="2400" dirty="0">
                    <a:latin typeface="Times New Roman" pitchFamily="18" charset="0"/>
                    <a:cs typeface="Times New Roman" pitchFamily="18" charset="0"/>
                  </a:rPr>
                  <a:t>(</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rotWithShape="1">
                <a:blip r:embed="rId2"/>
                <a:stretch>
                  <a:fillRect l="-593" t="-1111"/>
                </a:stretch>
              </a:blipFill>
            </p:spPr>
            <p:txBody>
              <a:bodyPr/>
              <a:lstStyle/>
              <a:p>
                <a:r>
                  <a:rPr lang="en-US">
                    <a:noFill/>
                  </a:rPr>
                  <a:t> </a:t>
                </a:r>
              </a:p>
            </p:txBody>
          </p:sp>
        </mc:Fallback>
      </mc:AlternateContent>
      <p:pic>
        <p:nvPicPr>
          <p:cNvPr id="2037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t="16955" r="5850" b="5390"/>
          <a:stretch/>
        </p:blipFill>
        <p:spPr bwMode="auto">
          <a:xfrm>
            <a:off x="710367" y="2564904"/>
            <a:ext cx="7390025" cy="364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7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7" t="53794" r="18121" b="27786"/>
          <a:stretch/>
        </p:blipFill>
        <p:spPr bwMode="auto">
          <a:xfrm>
            <a:off x="2450953" y="5805264"/>
            <a:ext cx="3417191" cy="46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601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Control with TEF</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23</a:t>
            </a:fld>
            <a:endParaRPr lang="en-US" altLang="ja-JP"/>
          </a:p>
        </p:txBody>
      </p:sp>
      <p:sp>
        <p:nvSpPr>
          <p:cNvPr id="4" name="Content Placeholder 3"/>
          <p:cNvSpPr>
            <a:spLocks noGrp="1"/>
          </p:cNvSpPr>
          <p:nvPr>
            <p:ph sz="quarter" idx="1"/>
          </p:nvPr>
        </p:nvSpPr>
        <p:spPr>
          <a:xfrm>
            <a:off x="457200" y="1219199"/>
            <a:ext cx="5410944" cy="1624419"/>
          </a:xfrm>
        </p:spPr>
        <p:txBody>
          <a:bodyPr>
            <a:normAutofit/>
          </a:bodyPr>
          <a:lstStyle/>
          <a:p>
            <a:r>
              <a:rPr lang="en-US" dirty="0" smtClean="0"/>
              <a:t>Exchanging TEF by Message Passing</a:t>
            </a:r>
          </a:p>
          <a:p>
            <a:r>
              <a:rPr lang="en-US" dirty="0" smtClean="0"/>
              <a:t>Using Flag Concept</a:t>
            </a:r>
          </a:p>
          <a:p>
            <a:r>
              <a:rPr lang="en-US" dirty="0" smtClean="0"/>
              <a:t>Parallel Optimizations are feasible</a:t>
            </a:r>
            <a:endParaRPr lang="en-US" dirty="0"/>
          </a:p>
        </p:txBody>
      </p:sp>
      <p:cxnSp>
        <p:nvCxnSpPr>
          <p:cNvPr id="5" name="直線コネクタ 97"/>
          <p:cNvCxnSpPr>
            <a:stCxn id="37" idx="0"/>
            <a:endCxn id="44" idx="3"/>
          </p:cNvCxnSpPr>
          <p:nvPr/>
        </p:nvCxnSpPr>
        <p:spPr>
          <a:xfrm rot="5400000" flipH="1" flipV="1">
            <a:off x="647564" y="3463449"/>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98"/>
          <p:cNvCxnSpPr>
            <a:stCxn id="44" idx="5"/>
            <a:endCxn id="43" idx="0"/>
          </p:cNvCxnSpPr>
          <p:nvPr/>
        </p:nvCxnSpPr>
        <p:spPr>
          <a:xfrm rot="5400000">
            <a:off x="569380" y="4189705"/>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99"/>
          <p:cNvCxnSpPr>
            <a:stCxn id="37" idx="4"/>
            <a:endCxn id="43" idx="1"/>
          </p:cNvCxnSpPr>
          <p:nvPr/>
        </p:nvCxnSpPr>
        <p:spPr>
          <a:xfrm rot="16200000" flipH="1">
            <a:off x="503548" y="4369724"/>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100"/>
          <p:cNvCxnSpPr>
            <a:stCxn id="44" idx="7"/>
            <a:endCxn id="40" idx="2"/>
          </p:cNvCxnSpPr>
          <p:nvPr/>
        </p:nvCxnSpPr>
        <p:spPr>
          <a:xfrm rot="5400000" flipH="1" flipV="1">
            <a:off x="1721507" y="2749546"/>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101"/>
          <p:cNvCxnSpPr>
            <a:stCxn id="40" idx="6"/>
            <a:endCxn id="41" idx="2"/>
          </p:cNvCxnSpPr>
          <p:nvPr/>
        </p:nvCxnSpPr>
        <p:spPr>
          <a:xfrm>
            <a:off x="2555776" y="3109585"/>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102"/>
          <p:cNvCxnSpPr>
            <a:stCxn id="41" idx="4"/>
            <a:endCxn id="38" idx="0"/>
          </p:cNvCxnSpPr>
          <p:nvPr/>
        </p:nvCxnSpPr>
        <p:spPr>
          <a:xfrm rot="5400000">
            <a:off x="1871700" y="3937677"/>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3"/>
          <p:cNvCxnSpPr>
            <a:stCxn id="41" idx="5"/>
            <a:endCxn id="42" idx="1"/>
          </p:cNvCxnSpPr>
          <p:nvPr/>
        </p:nvCxnSpPr>
        <p:spPr>
          <a:xfrm rot="16200000" flipH="1">
            <a:off x="3269679" y="3463448"/>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04"/>
          <p:cNvCxnSpPr>
            <a:stCxn id="42" idx="4"/>
            <a:endCxn id="39" idx="7"/>
          </p:cNvCxnSpPr>
          <p:nvPr/>
        </p:nvCxnSpPr>
        <p:spPr>
          <a:xfrm rot="5400000">
            <a:off x="3161668" y="4477737"/>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05"/>
          <p:cNvCxnSpPr>
            <a:stCxn id="39" idx="2"/>
            <a:endCxn id="38" idx="6"/>
          </p:cNvCxnSpPr>
          <p:nvPr/>
        </p:nvCxnSpPr>
        <p:spPr>
          <a:xfrm rot="10800000" flipV="1">
            <a:off x="2483768" y="5269825"/>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06"/>
          <p:cNvCxnSpPr>
            <a:stCxn id="40" idx="4"/>
            <a:endCxn id="43" idx="6"/>
          </p:cNvCxnSpPr>
          <p:nvPr/>
        </p:nvCxnSpPr>
        <p:spPr>
          <a:xfrm rot="5400000">
            <a:off x="971600" y="3685649"/>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07"/>
          <p:cNvCxnSpPr>
            <a:stCxn id="43" idx="6"/>
            <a:endCxn id="38" idx="2"/>
          </p:cNvCxnSpPr>
          <p:nvPr/>
        </p:nvCxnSpPr>
        <p:spPr>
          <a:xfrm>
            <a:off x="1403648" y="5125809"/>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81"/>
          <p:cNvSpPr txBox="1">
            <a:spLocks noChangeArrowheads="1"/>
          </p:cNvSpPr>
          <p:nvPr/>
        </p:nvSpPr>
        <p:spPr bwMode="auto">
          <a:xfrm>
            <a:off x="107504" y="4117697"/>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24</a:t>
            </a:r>
            <a:endParaRPr lang="ja-JP" altLang="en-US" dirty="0">
              <a:latin typeface="Times New Roman" pitchFamily="18" charset="0"/>
              <a:cs typeface="Times New Roman" pitchFamily="18" charset="0"/>
            </a:endParaRPr>
          </a:p>
        </p:txBody>
      </p:sp>
      <p:sp>
        <p:nvSpPr>
          <p:cNvPr id="17" name="テキスト ボックス 82"/>
          <p:cNvSpPr txBox="1">
            <a:spLocks noChangeArrowheads="1"/>
          </p:cNvSpPr>
          <p:nvPr/>
        </p:nvSpPr>
        <p:spPr bwMode="auto">
          <a:xfrm>
            <a:off x="3836836" y="4090521"/>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50</a:t>
            </a:r>
            <a:endParaRPr lang="ja-JP" altLang="en-US" dirty="0">
              <a:latin typeface="Times New Roman" pitchFamily="18" charset="0"/>
              <a:cs typeface="Times New Roman" pitchFamily="18" charset="0"/>
            </a:endParaRPr>
          </a:p>
        </p:txBody>
      </p:sp>
      <p:sp>
        <p:nvSpPr>
          <p:cNvPr id="18" name="テキスト ボックス 87"/>
          <p:cNvSpPr txBox="1">
            <a:spLocks noChangeArrowheads="1"/>
          </p:cNvSpPr>
          <p:nvPr/>
        </p:nvSpPr>
        <p:spPr bwMode="auto">
          <a:xfrm>
            <a:off x="755576" y="2956277"/>
            <a:ext cx="576064"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87</a:t>
            </a:r>
            <a:endParaRPr lang="ja-JP" altLang="en-US" dirty="0">
              <a:latin typeface="Times New Roman" pitchFamily="18" charset="0"/>
              <a:cs typeface="Times New Roman" pitchFamily="18" charset="0"/>
            </a:endParaRPr>
          </a:p>
        </p:txBody>
      </p:sp>
      <p:sp>
        <p:nvSpPr>
          <p:cNvPr id="19" name="テキスト ボックス 88"/>
          <p:cNvSpPr txBox="1">
            <a:spLocks noChangeArrowheads="1"/>
          </p:cNvSpPr>
          <p:nvPr/>
        </p:nvSpPr>
        <p:spPr bwMode="auto">
          <a:xfrm>
            <a:off x="3292406" y="5332541"/>
            <a:ext cx="300082"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3</a:t>
            </a:r>
            <a:endParaRPr lang="ja-JP" altLang="en-US" dirty="0">
              <a:latin typeface="Times New Roman" pitchFamily="18" charset="0"/>
              <a:cs typeface="Times New Roman" pitchFamily="18" charset="0"/>
            </a:endParaRPr>
          </a:p>
        </p:txBody>
      </p:sp>
      <p:sp>
        <p:nvSpPr>
          <p:cNvPr id="20" name="テキスト ボックス 83"/>
          <p:cNvSpPr txBox="1">
            <a:spLocks noChangeArrowheads="1"/>
          </p:cNvSpPr>
          <p:nvPr/>
        </p:nvSpPr>
        <p:spPr bwMode="auto">
          <a:xfrm>
            <a:off x="3275856" y="2956277"/>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28</a:t>
            </a:r>
            <a:endParaRPr lang="ja-JP" altLang="en-US" dirty="0">
              <a:latin typeface="Times New Roman" pitchFamily="18" charset="0"/>
              <a:cs typeface="Times New Roman" pitchFamily="18" charset="0"/>
            </a:endParaRPr>
          </a:p>
        </p:txBody>
      </p:sp>
      <p:sp>
        <p:nvSpPr>
          <p:cNvPr id="21" name="テキスト ボックス 84"/>
          <p:cNvSpPr txBox="1">
            <a:spLocks noChangeArrowheads="1"/>
          </p:cNvSpPr>
          <p:nvPr/>
        </p:nvSpPr>
        <p:spPr bwMode="auto">
          <a:xfrm>
            <a:off x="2123728" y="5485849"/>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26</a:t>
            </a:r>
            <a:endParaRPr lang="ja-JP" altLang="en-US" dirty="0">
              <a:latin typeface="Times New Roman" pitchFamily="18" charset="0"/>
              <a:cs typeface="Times New Roman" pitchFamily="18" charset="0"/>
            </a:endParaRPr>
          </a:p>
        </p:txBody>
      </p:sp>
      <p:sp>
        <p:nvSpPr>
          <p:cNvPr id="22" name="テキスト ボックス 85"/>
          <p:cNvSpPr txBox="1">
            <a:spLocks noChangeArrowheads="1"/>
          </p:cNvSpPr>
          <p:nvPr/>
        </p:nvSpPr>
        <p:spPr bwMode="auto">
          <a:xfrm>
            <a:off x="2212286" y="2658953"/>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43</a:t>
            </a:r>
            <a:endParaRPr lang="ja-JP" altLang="en-US" dirty="0">
              <a:latin typeface="Times New Roman" pitchFamily="18" charset="0"/>
              <a:cs typeface="Times New Roman" pitchFamily="18" charset="0"/>
            </a:endParaRPr>
          </a:p>
        </p:txBody>
      </p:sp>
      <p:sp>
        <p:nvSpPr>
          <p:cNvPr id="23" name="テキスト ボックス 86"/>
          <p:cNvSpPr txBox="1">
            <a:spLocks noChangeArrowheads="1"/>
          </p:cNvSpPr>
          <p:nvPr/>
        </p:nvSpPr>
        <p:spPr bwMode="auto">
          <a:xfrm>
            <a:off x="971600" y="5197817"/>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54</a:t>
            </a:r>
            <a:endParaRPr lang="ja-JP" altLang="en-US" dirty="0">
              <a:latin typeface="Times New Roman" pitchFamily="18" charset="0"/>
              <a:cs typeface="Times New Roman" pitchFamily="18" charset="0"/>
            </a:endParaRPr>
          </a:p>
        </p:txBody>
      </p:sp>
      <p:grpSp>
        <p:nvGrpSpPr>
          <p:cNvPr id="24" name="グループ化 116"/>
          <p:cNvGrpSpPr/>
          <p:nvPr/>
        </p:nvGrpSpPr>
        <p:grpSpPr>
          <a:xfrm>
            <a:off x="755576" y="3620893"/>
            <a:ext cx="486390" cy="1152128"/>
            <a:chOff x="899593" y="2776736"/>
            <a:chExt cx="576063" cy="1152128"/>
          </a:xfrm>
        </p:grpSpPr>
        <p:sp>
          <p:nvSpPr>
            <p:cNvPr id="25" name="フリーフォーム 117"/>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26" name="オブジェクト 118"/>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04990" name="数式" r:id="rId3" imgW="164880" imgH="215640" progId="Equation.3">
                    <p:embed/>
                  </p:oleObj>
                </mc:Choice>
                <mc:Fallback>
                  <p:oleObj name="数式" r:id="rId3" imgW="1648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グループ化 119"/>
          <p:cNvGrpSpPr/>
          <p:nvPr/>
        </p:nvGrpSpPr>
        <p:grpSpPr>
          <a:xfrm>
            <a:off x="2572326" y="3764910"/>
            <a:ext cx="1008112" cy="1368151"/>
            <a:chOff x="2771800" y="2924945"/>
            <a:chExt cx="1008112" cy="1368151"/>
          </a:xfrm>
        </p:grpSpPr>
        <p:sp>
          <p:nvSpPr>
            <p:cNvPr id="28" name="フリーフォーム 120"/>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29"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04991" name="数式" r:id="rId5" imgW="177480" imgH="215640" progId="Equation.3">
                    <p:embed/>
                  </p:oleObj>
                </mc:Choice>
                <mc:Fallback>
                  <p:oleObj name="数式" r:id="rId5" imgW="1774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 name="グループ化 122"/>
          <p:cNvGrpSpPr/>
          <p:nvPr/>
        </p:nvGrpSpPr>
        <p:grpSpPr>
          <a:xfrm>
            <a:off x="1708230" y="3260853"/>
            <a:ext cx="1296144" cy="1878137"/>
            <a:chOff x="1907704" y="2420888"/>
            <a:chExt cx="1296144" cy="1878137"/>
          </a:xfrm>
        </p:grpSpPr>
        <p:sp>
          <p:nvSpPr>
            <p:cNvPr id="31" name="フリーフォーム 123"/>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2"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04992" name="数式" r:id="rId7" imgW="177480" imgH="228600" progId="Equation.3">
                    <p:embed/>
                  </p:oleObj>
                </mc:Choice>
                <mc:Fallback>
                  <p:oleObj name="数式"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グループ化 125"/>
          <p:cNvGrpSpPr/>
          <p:nvPr/>
        </p:nvGrpSpPr>
        <p:grpSpPr>
          <a:xfrm>
            <a:off x="1420198" y="3260853"/>
            <a:ext cx="720080" cy="1440160"/>
            <a:chOff x="1619672" y="2420888"/>
            <a:chExt cx="720080" cy="1440160"/>
          </a:xfrm>
        </p:grpSpPr>
        <p:sp>
          <p:nvSpPr>
            <p:cNvPr id="34" name="フリーフォーム 126"/>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5"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04993" name="数式" r:id="rId9" imgW="177480" imgH="215640" progId="Equation.3">
                    <p:embed/>
                  </p:oleObj>
                </mc:Choice>
                <mc:Fallback>
                  <p:oleObj name="数式" r:id="rId9" imgW="1774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円/楕円 88"/>
          <p:cNvSpPr/>
          <p:nvPr/>
        </p:nvSpPr>
        <p:spPr>
          <a:xfrm>
            <a:off x="467544" y="397368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38" name="円/楕円 122"/>
          <p:cNvSpPr/>
          <p:nvPr/>
        </p:nvSpPr>
        <p:spPr>
          <a:xfrm>
            <a:off x="2195736" y="526982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39" name="円/楕円 136"/>
          <p:cNvSpPr/>
          <p:nvPr/>
        </p:nvSpPr>
        <p:spPr>
          <a:xfrm>
            <a:off x="3203848" y="5125809"/>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40" name="円/楕円 138"/>
          <p:cNvSpPr/>
          <p:nvPr/>
        </p:nvSpPr>
        <p:spPr>
          <a:xfrm>
            <a:off x="2267744" y="2965569"/>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41" name="円/楕円 139"/>
          <p:cNvSpPr/>
          <p:nvPr/>
        </p:nvSpPr>
        <p:spPr>
          <a:xfrm>
            <a:off x="3059832" y="318159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42" name="円/楕円 140"/>
          <p:cNvSpPr/>
          <p:nvPr/>
        </p:nvSpPr>
        <p:spPr>
          <a:xfrm>
            <a:off x="3707904" y="390167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43" name="円/楕円 141"/>
          <p:cNvSpPr/>
          <p:nvPr/>
        </p:nvSpPr>
        <p:spPr>
          <a:xfrm>
            <a:off x="1115616" y="498179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44" name="円/楕円 142"/>
          <p:cNvSpPr/>
          <p:nvPr/>
        </p:nvSpPr>
        <p:spPr>
          <a:xfrm>
            <a:off x="1115616" y="325360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mc:AlternateContent xmlns:mc="http://schemas.openxmlformats.org/markup-compatibility/2006" xmlns:a14="http://schemas.microsoft.com/office/drawing/2010/main">
        <mc:Choice Requires="a14">
          <p:sp>
            <p:nvSpPr>
              <p:cNvPr id="100" name="Content Placeholder 3"/>
              <p:cNvSpPr txBox="1">
                <a:spLocks/>
              </p:cNvSpPr>
              <p:nvPr/>
            </p:nvSpPr>
            <p:spPr>
              <a:xfrm>
                <a:off x="4427984" y="2658953"/>
                <a:ext cx="4427984" cy="3583387"/>
              </a:xfrm>
              <a:prstGeom prst="rect">
                <a:avLst/>
              </a:prstGeom>
              <a:noFill/>
              <a:ln>
                <a:solidFill>
                  <a:schemeClr val="accent1"/>
                </a:solidFill>
              </a:ln>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endParaRPr lang="en-US" i="1" dirty="0" smtClean="0">
                  <a:latin typeface="Cambria Math"/>
                </a:endParaRPr>
              </a:p>
              <a:p>
                <a14:m>
                  <m:oMath xmlns:m="http://schemas.openxmlformats.org/officeDocument/2006/math">
                    <m:r>
                      <a:rPr lang="az-Cyrl-AZ" i="1">
                        <a:latin typeface="Cambria Math"/>
                      </a:rPr>
                      <m:t>Ф</m:t>
                    </m:r>
                  </m:oMath>
                </a14:m>
                <a:r>
                  <a:rPr lang="el-GR" dirty="0">
                    <a:latin typeface="Times New Roman" pitchFamily="18" charset="0"/>
                    <a:cs typeface="Times New Roman" pitchFamily="18" charset="0"/>
                  </a:rPr>
                  <a:t>(</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87 – 24 = 63</a:t>
                </a:r>
                <a:endParaRPr lang="en-US" dirty="0">
                  <a:latin typeface="Times New Roman" pitchFamily="18" charset="0"/>
                  <a:cs typeface="Times New Roman" pitchFamily="18" charset="0"/>
                </a:endParaRPr>
              </a:p>
              <a:p>
                <a14:m>
                  <m:oMath xmlns:m="http://schemas.openxmlformats.org/officeDocument/2006/math">
                    <m:r>
                      <a:rPr lang="az-Cyrl-AZ" i="1">
                        <a:latin typeface="Cambria Math"/>
                      </a:rPr>
                      <m:t>Ф</m:t>
                    </m:r>
                  </m:oMath>
                </a14:m>
                <a:r>
                  <a:rPr lang="el-GR" dirty="0">
                    <a:latin typeface="Times New Roman" pitchFamily="18" charset="0"/>
                    <a:cs typeface="Times New Roman" pitchFamily="18" charset="0"/>
                  </a:rPr>
                  <a:t>(</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87 – 43 = 44</a:t>
                </a:r>
                <a:endParaRPr lang="en-US" i="1" dirty="0"/>
              </a:p>
              <a:p>
                <a14:m>
                  <m:oMath xmlns:m="http://schemas.openxmlformats.org/officeDocument/2006/math">
                    <m:r>
                      <a:rPr lang="az-Cyrl-AZ" i="1">
                        <a:latin typeface="Cambria Math"/>
                      </a:rPr>
                      <m:t>Ф</m:t>
                    </m:r>
                  </m:oMath>
                </a14:m>
                <a:r>
                  <a:rPr lang="el-GR" dirty="0">
                    <a:latin typeface="Times New Roman" pitchFamily="18" charset="0"/>
                    <a:cs typeface="Times New Roman" pitchFamily="18" charset="0"/>
                  </a:rPr>
                  <a:t>(</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54 – 26 = 28</a:t>
                </a:r>
                <a:endParaRPr lang="en-US" i="1" dirty="0"/>
              </a:p>
              <a:p>
                <a14:m>
                  <m:oMath xmlns:m="http://schemas.openxmlformats.org/officeDocument/2006/math">
                    <m:r>
                      <a:rPr lang="az-Cyrl-AZ" i="1">
                        <a:latin typeface="Cambria Math"/>
                      </a:rPr>
                      <m:t>Ф</m:t>
                    </m:r>
                  </m:oMath>
                </a14:m>
                <a:r>
                  <a:rPr lang="el-GR" dirty="0">
                    <a:latin typeface="Times New Roman" pitchFamily="18" charset="0"/>
                    <a:cs typeface="Times New Roman" pitchFamily="18" charset="0"/>
                  </a:rPr>
                  <a:t>(</a:t>
                </a:r>
                <a:r>
                  <a:rPr lang="en-US" i="1" dirty="0" smtClean="0">
                    <a:latin typeface="Times New Roman" pitchFamily="18" charset="0"/>
                    <a:cs typeface="Times New Roman" pitchFamily="18" charset="0"/>
                  </a:rPr>
                  <a:t>L</a:t>
                </a:r>
                <a:r>
                  <a:rPr lang="en-US" sz="1800" i="1"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50 – 3 = 47</a:t>
                </a:r>
              </a:p>
              <a:p>
                <a:pPr marL="0" indent="0">
                  <a:buNone/>
                </a:pPr>
                <a:r>
                  <a:rPr lang="en-US" i="1" dirty="0" smtClean="0">
                    <a:latin typeface="Times New Roman" pitchFamily="18" charset="0"/>
                    <a:cs typeface="Times New Roman" pitchFamily="18" charset="0"/>
                  </a:rPr>
                  <a:t>Flag of L</a:t>
                </a:r>
                <a:r>
                  <a:rPr lang="en-US" sz="1800" i="1" dirty="0" smtClean="0">
                    <a:latin typeface="Times New Roman" pitchFamily="18" charset="0"/>
                    <a:cs typeface="Times New Roman" pitchFamily="18" charset="0"/>
                  </a:rPr>
                  <a:t>1</a:t>
                </a:r>
                <a:r>
                  <a:rPr lang="en-US" sz="2000" i="1"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and L</a:t>
                </a:r>
                <a:r>
                  <a:rPr lang="en-US" sz="1800" i="1" dirty="0" smtClean="0">
                    <a:latin typeface="Times New Roman" pitchFamily="18" charset="0"/>
                    <a:cs typeface="Times New Roman" pitchFamily="18" charset="0"/>
                  </a:rPr>
                  <a:t>4</a:t>
                </a:r>
                <a:r>
                  <a:rPr lang="en-US" i="1" dirty="0" smtClean="0">
                    <a:latin typeface="Times New Roman" pitchFamily="18" charset="0"/>
                    <a:cs typeface="Times New Roman" pitchFamily="18" charset="0"/>
                  </a:rPr>
                  <a:t> becomes 1 </a:t>
                </a:r>
                <a:endParaRPr lang="en-US" i="1" dirty="0" smtClean="0"/>
              </a:p>
              <a:p>
                <a:pPr marL="0" indent="0">
                  <a:buNone/>
                </a:pPr>
                <a:r>
                  <a:rPr lang="en-US" i="1" dirty="0" smtClean="0">
                    <a:latin typeface="Times New Roman" pitchFamily="18" charset="0"/>
                    <a:cs typeface="Times New Roman" pitchFamily="18" charset="0"/>
                  </a:rPr>
                  <a:t>Flag of Others becomes 0</a:t>
                </a:r>
                <a:endParaRPr lang="en-US" i="1" dirty="0">
                  <a:latin typeface="Times New Roman" pitchFamily="18" charset="0"/>
                  <a:cs typeface="Times New Roman" pitchFamily="18" charset="0"/>
                </a:endParaRPr>
              </a:p>
            </p:txBody>
          </p:sp>
        </mc:Choice>
        <mc:Fallback xmlns="">
          <p:sp>
            <p:nvSpPr>
              <p:cNvPr id="100" name="Content Placeholder 3"/>
              <p:cNvSpPr txBox="1">
                <a:spLocks noRot="1" noChangeAspect="1" noMove="1" noResize="1" noEditPoints="1" noAdjustHandles="1" noChangeArrowheads="1" noChangeShapeType="1" noTextEdit="1"/>
              </p:cNvSpPr>
              <p:nvPr/>
            </p:nvSpPr>
            <p:spPr>
              <a:xfrm>
                <a:off x="4427984" y="2658953"/>
                <a:ext cx="4427984" cy="3583387"/>
              </a:xfrm>
              <a:prstGeom prst="rect">
                <a:avLst/>
              </a:prstGeom>
              <a:blipFill rotWithShape="1">
                <a:blip r:embed="rId11"/>
                <a:stretch>
                  <a:fillRect l="-2195"/>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4822407" y="2679303"/>
                <a:ext cx="3639138" cy="461665"/>
              </a:xfrm>
              <a:prstGeom prst="rect">
                <a:avLst/>
              </a:prstGeom>
            </p:spPr>
            <p:txBody>
              <a:bodyPr wrap="none">
                <a:spAutoFit/>
              </a:bodyPr>
              <a:lstStyle/>
              <a:p>
                <a:r>
                  <a:rPr lang="en-US" dirty="0" smtClean="0"/>
                  <a:t>In case </a:t>
                </a:r>
                <a14:m>
                  <m:oMath xmlns:m="http://schemas.openxmlformats.org/officeDocument/2006/math">
                    <m:r>
                      <a:rPr lang="az-Cyrl-AZ" i="1">
                        <a:latin typeface="Cambria Math"/>
                      </a:rPr>
                      <m:t>Ф</m:t>
                    </m:r>
                  </m:oMath>
                </a14:m>
                <a:r>
                  <a:rPr lang="el-GR" dirty="0">
                    <a:cs typeface="Times New Roman" pitchFamily="18" charset="0"/>
                  </a:rPr>
                  <a:t>(</a:t>
                </a:r>
                <a:r>
                  <a:rPr lang="en-US" i="1" dirty="0">
                    <a:cs typeface="Times New Roman" pitchFamily="18" charset="0"/>
                  </a:rPr>
                  <a:t>L</a:t>
                </a:r>
                <a:r>
                  <a:rPr lang="en-US" sz="2000" i="1" dirty="0">
                    <a:cs typeface="Times New Roman" pitchFamily="18" charset="0"/>
                  </a:rPr>
                  <a:t>i</a:t>
                </a:r>
                <a:r>
                  <a:rPr lang="en-US" dirty="0">
                    <a:cs typeface="Times New Roman" pitchFamily="18" charset="0"/>
                  </a:rPr>
                  <a:t>) </a:t>
                </a:r>
                <a:r>
                  <a:rPr lang="en-US" i="1" dirty="0">
                    <a:cs typeface="Times New Roman" pitchFamily="18" charset="0"/>
                  </a:rPr>
                  <a:t>= </a:t>
                </a:r>
                <a:r>
                  <a:rPr lang="en-US" i="1" dirty="0" err="1" smtClean="0">
                    <a:cs typeface="Times New Roman" pitchFamily="18" charset="0"/>
                  </a:rPr>
                  <a:t>P</a:t>
                </a:r>
                <a:r>
                  <a:rPr lang="en-US" sz="1800" i="1" dirty="0" err="1" smtClean="0">
                    <a:cs typeface="Times New Roman" pitchFamily="18" charset="0"/>
                  </a:rPr>
                  <a:t>max</a:t>
                </a:r>
                <a:r>
                  <a:rPr lang="en-US" i="1" dirty="0" smtClean="0">
                    <a:cs typeface="Times New Roman" pitchFamily="18" charset="0"/>
                  </a:rPr>
                  <a:t> - </a:t>
                </a:r>
                <a:r>
                  <a:rPr lang="en-US" i="1" dirty="0" err="1" smtClean="0">
                    <a:cs typeface="Times New Roman" pitchFamily="18" charset="0"/>
                  </a:rPr>
                  <a:t>P</a:t>
                </a:r>
                <a:r>
                  <a:rPr lang="en-US" sz="1800" i="1" dirty="0" err="1" smtClean="0">
                    <a:cs typeface="Times New Roman" pitchFamily="18" charset="0"/>
                  </a:rPr>
                  <a:t>min</a:t>
                </a:r>
                <a:endParaRPr lang="en-US" i="1" dirty="0"/>
              </a:p>
            </p:txBody>
          </p:sp>
        </mc:Choice>
        <mc:Fallback xmlns="">
          <p:sp>
            <p:nvSpPr>
              <p:cNvPr id="101" name="Rectangle 100"/>
              <p:cNvSpPr>
                <a:spLocks noRot="1" noChangeAspect="1" noMove="1" noResize="1" noEditPoints="1" noAdjustHandles="1" noChangeArrowheads="1" noChangeShapeType="1" noTextEdit="1"/>
              </p:cNvSpPr>
              <p:nvPr/>
            </p:nvSpPr>
            <p:spPr>
              <a:xfrm>
                <a:off x="4822407" y="2679303"/>
                <a:ext cx="3639138" cy="461665"/>
              </a:xfrm>
              <a:prstGeom prst="rect">
                <a:avLst/>
              </a:prstGeom>
              <a:blipFill rotWithShape="1">
                <a:blip r:embed="rId12"/>
                <a:stretch>
                  <a:fillRect l="-2513" t="-10667" b="-30667"/>
                </a:stretch>
              </a:blipFill>
            </p:spPr>
            <p:txBody>
              <a:bodyPr/>
              <a:lstStyle/>
              <a:p>
                <a:r>
                  <a:rPr lang="en-US">
                    <a:noFill/>
                  </a:rPr>
                  <a:t> </a:t>
                </a:r>
              </a:p>
            </p:txBody>
          </p:sp>
        </mc:Fallback>
      </mc:AlternateContent>
      <p:sp>
        <p:nvSpPr>
          <p:cNvPr id="102" name="Oval 101"/>
          <p:cNvSpPr/>
          <p:nvPr/>
        </p:nvSpPr>
        <p:spPr>
          <a:xfrm>
            <a:off x="6732240" y="1916832"/>
            <a:ext cx="2160240" cy="69837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Example</a:t>
            </a:r>
            <a:endParaRPr lang="en-US" dirty="0"/>
          </a:p>
        </p:txBody>
      </p:sp>
      <p:sp>
        <p:nvSpPr>
          <p:cNvPr id="103" name="TextBox 102"/>
          <p:cNvSpPr txBox="1"/>
          <p:nvPr/>
        </p:nvSpPr>
        <p:spPr>
          <a:xfrm>
            <a:off x="12039" y="6063679"/>
            <a:ext cx="9096465" cy="4616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L1 and L4 conduct optimization. The procedures are constantly iterated.</a:t>
            </a:r>
            <a:endParaRPr lang="en-US" dirty="0"/>
          </a:p>
        </p:txBody>
      </p:sp>
    </p:spTree>
    <p:extLst>
      <p:ext uri="{BB962C8B-B14F-4D97-AF65-F5344CB8AC3E}">
        <p14:creationId xmlns:p14="http://schemas.microsoft.com/office/powerpoint/2010/main" val="162750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Distributed Optimization Algorithm</a:t>
            </a:r>
            <a:br>
              <a:rPr lang="en-US" dirty="0" smtClean="0"/>
            </a:br>
            <a:r>
              <a:rPr lang="en-US" dirty="0" smtClean="0"/>
              <a:t>within a Tie-set</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24</a:t>
            </a:fld>
            <a:endParaRPr lang="en-US" altLang="ja-JP"/>
          </a:p>
        </p:txBody>
      </p:sp>
      <p:sp>
        <p:nvSpPr>
          <p:cNvPr id="4" name="Content Placeholder 3"/>
          <p:cNvSpPr>
            <a:spLocks noGrp="1"/>
          </p:cNvSpPr>
          <p:nvPr>
            <p:ph sz="quarter" idx="1"/>
          </p:nvPr>
        </p:nvSpPr>
        <p:spPr/>
        <p:txBody>
          <a:bodyPr/>
          <a:lstStyle/>
          <a:p>
            <a:endParaRPr lang="en-US" dirty="0"/>
          </a:p>
        </p:txBody>
      </p:sp>
      <p:pic>
        <p:nvPicPr>
          <p:cNvPr id="2007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391" t="16739" r="48297" b="48464"/>
          <a:stretch/>
        </p:blipFill>
        <p:spPr bwMode="auto">
          <a:xfrm>
            <a:off x="455152" y="1240628"/>
            <a:ext cx="4116848" cy="319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41" t="52014" r="48297" b="4004"/>
          <a:stretch/>
        </p:blipFill>
        <p:spPr bwMode="auto">
          <a:xfrm>
            <a:off x="4572000" y="1700808"/>
            <a:ext cx="4432685" cy="439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907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 Optimization Algorithm</a:t>
            </a:r>
            <a:br>
              <a:rPr lang="en-US" dirty="0"/>
            </a:br>
            <a:r>
              <a:rPr lang="en-US" dirty="0"/>
              <a:t>within a </a:t>
            </a:r>
            <a:r>
              <a:rPr lang="en-US" dirty="0" smtClean="0"/>
              <a:t>Tie-set (Step0)</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25</a:t>
            </a:fld>
            <a:endParaRPr lang="en-US" altLang="ja-JP"/>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67544" y="3702892"/>
                <a:ext cx="4709202" cy="2417290"/>
              </a:xfrm>
              <a:noFill/>
            </p:spPr>
            <p:txBody>
              <a:bodyPr>
                <a:normAutofit/>
              </a:bodyPr>
              <a:lstStyle/>
              <a:p>
                <a:pPr marL="0" indent="0">
                  <a:buNone/>
                </a:pPr>
                <a:r>
                  <a:rPr lang="en-US" i="1" dirty="0" smtClean="0">
                    <a:latin typeface="Cambria Math"/>
                  </a:rPr>
                  <a:t>If </a:t>
                </a:r>
                <a:r>
                  <a:rPr lang="en-US" i="1" dirty="0" err="1" smtClean="0">
                    <a:latin typeface="Cambria Math"/>
                  </a:rPr>
                  <a:t>P</a:t>
                </a:r>
                <a:r>
                  <a:rPr lang="en-US" sz="1800" i="1" dirty="0" err="1" smtClean="0">
                    <a:latin typeface="Cambria Math"/>
                  </a:rPr>
                  <a:t>min</a:t>
                </a:r>
                <a:r>
                  <a:rPr lang="en-US" i="1" dirty="0" smtClean="0">
                    <a:latin typeface="Cambria Math"/>
                  </a:rPr>
                  <a:t> = 40</a:t>
                </a:r>
              </a:p>
              <a:p>
                <a14:m>
                  <m:oMath xmlns:m="http://schemas.openxmlformats.org/officeDocument/2006/math">
                    <m:acc>
                      <m:accPr>
                        <m:chr m:val="̅"/>
                        <m:ctrlPr>
                          <a:rPr lang="en-US" i="1" dirty="0" smtClean="0">
                            <a:latin typeface="Cambria Math"/>
                          </a:rPr>
                        </m:ctrlPr>
                      </m:accPr>
                      <m:e>
                        <m:r>
                          <a:rPr lang="en-US" b="0" i="1" dirty="0" smtClean="0">
                            <a:latin typeface="Cambria Math"/>
                          </a:rPr>
                          <m:t>𝑃</m:t>
                        </m:r>
                      </m:e>
                    </m:acc>
                    <m:r>
                      <a:rPr lang="en-US" b="0" i="1" dirty="0" smtClean="0">
                        <a:latin typeface="Cambria Math"/>
                      </a:rPr>
                      <m:t>=55 </m:t>
                    </m:r>
                    <m:d>
                      <m:dPr>
                        <m:ctrlPr>
                          <a:rPr lang="en-US" b="0" i="1" dirty="0" smtClean="0">
                            <a:latin typeface="Cambria Math"/>
                          </a:rPr>
                        </m:ctrlPr>
                      </m:dPr>
                      <m:e>
                        <m:r>
                          <a:rPr lang="en-US" b="0" i="1" dirty="0" smtClean="0">
                            <a:latin typeface="Cambria Math"/>
                          </a:rPr>
                          <m:t>&gt;40</m:t>
                        </m:r>
                      </m:e>
                    </m:d>
                    <m:r>
                      <a:rPr lang="en-US" b="0" i="1" dirty="0" smtClean="0">
                        <a:latin typeface="Cambria Math"/>
                      </a:rPr>
                      <m:t> </m:t>
                    </m:r>
                    <m:r>
                      <m:rPr>
                        <m:nor/>
                      </m:rPr>
                      <a:rPr lang="en-US" dirty="0"/>
                      <m:t>in</m:t>
                    </m:r>
                  </m:oMath>
                </a14:m>
                <a:r>
                  <a:rPr lang="en-US" dirty="0" smtClean="0"/>
                  <a:t> </a:t>
                </a:r>
                <a14:m>
                  <m:oMath xmlns:m="http://schemas.openxmlformats.org/officeDocument/2006/math">
                    <m:sSub>
                      <m:sSubPr>
                        <m:ctrlPr>
                          <a:rPr lang="en-US" b="0" i="1" dirty="0" smtClean="0">
                            <a:latin typeface="Cambria Math"/>
                          </a:rPr>
                        </m:ctrlPr>
                      </m:sSubPr>
                      <m:e>
                        <m:r>
                          <a:rPr lang="en-US" b="0" i="1" dirty="0" smtClean="0">
                            <a:latin typeface="Cambria Math"/>
                          </a:rPr>
                          <m:t>𝐿</m:t>
                        </m:r>
                      </m:e>
                      <m:sub>
                        <m:r>
                          <a:rPr lang="en-US" b="0" i="1" dirty="0" smtClean="0">
                            <a:latin typeface="Cambria Math"/>
                          </a:rPr>
                          <m:t>1</m:t>
                        </m:r>
                      </m:sub>
                    </m:sSub>
                  </m:oMath>
                </a14:m>
                <a:endParaRPr lang="en-US" b="0" dirty="0" smtClean="0"/>
              </a:p>
              <a:p>
                <a14:m>
                  <m:oMath xmlns:m="http://schemas.openxmlformats.org/officeDocument/2006/math">
                    <m:acc>
                      <m:accPr>
                        <m:chr m:val="̅"/>
                        <m:ctrlPr>
                          <a:rPr lang="en-US" i="1" dirty="0">
                            <a:latin typeface="Cambria Math"/>
                          </a:rPr>
                        </m:ctrlPr>
                      </m:accPr>
                      <m:e>
                        <m:r>
                          <a:rPr lang="en-US" i="1" dirty="0">
                            <a:latin typeface="Cambria Math"/>
                          </a:rPr>
                          <m:t>𝑃</m:t>
                        </m:r>
                      </m:e>
                    </m:acc>
                    <m:r>
                      <a:rPr lang="en-US" i="1" dirty="0">
                        <a:latin typeface="Cambria Math"/>
                      </a:rPr>
                      <m:t>=</m:t>
                    </m:r>
                    <m:r>
                      <a:rPr lang="en-US" b="0" i="1" dirty="0" smtClean="0">
                        <a:latin typeface="Cambria Math"/>
                      </a:rPr>
                      <m:t>26.75 (&lt;</m:t>
                    </m:r>
                    <m:r>
                      <a:rPr lang="en-US" b="0" i="1" dirty="0" smtClean="0">
                        <a:solidFill>
                          <a:srgbClr val="FF0000"/>
                        </a:solidFill>
                        <a:latin typeface="Cambria Math"/>
                      </a:rPr>
                      <m:t>40</m:t>
                    </m:r>
                    <m:r>
                      <a:rPr lang="en-US" b="0" i="1" dirty="0" smtClean="0">
                        <a:latin typeface="Cambria Math"/>
                      </a:rPr>
                      <m:t>)</m:t>
                    </m:r>
                    <m:r>
                      <a:rPr lang="en-US" i="1" dirty="0">
                        <a:latin typeface="Cambria Math"/>
                      </a:rPr>
                      <m:t> </m:t>
                    </m:r>
                    <m:r>
                      <m:rPr>
                        <m:nor/>
                      </m:rPr>
                      <a:rPr lang="en-US" dirty="0"/>
                      <m:t>in</m:t>
                    </m:r>
                  </m:oMath>
                </a14:m>
                <a:r>
                  <a:rPr lang="en-US" dirty="0"/>
                  <a:t> </a:t>
                </a:r>
                <a14:m>
                  <m:oMath xmlns:m="http://schemas.openxmlformats.org/officeDocument/2006/math">
                    <m:sSub>
                      <m:sSubPr>
                        <m:ctrlPr>
                          <a:rPr lang="en-US" i="1" dirty="0">
                            <a:latin typeface="Cambria Math"/>
                          </a:rPr>
                        </m:ctrlPr>
                      </m:sSubPr>
                      <m:e>
                        <m:r>
                          <a:rPr lang="en-US" i="1" dirty="0">
                            <a:latin typeface="Cambria Math"/>
                          </a:rPr>
                          <m:t>𝐿</m:t>
                        </m:r>
                      </m:e>
                      <m:sub>
                        <m:r>
                          <a:rPr lang="en-US" b="0" i="1" dirty="0" smtClean="0">
                            <a:latin typeface="Cambria Math"/>
                          </a:rPr>
                          <m:t>4</m:t>
                        </m:r>
                      </m:sub>
                    </m:sSub>
                  </m:oMath>
                </a14:m>
                <a:endParaRPr lang="en-US" dirty="0" smtClean="0"/>
              </a:p>
              <a:p>
                <a14:m>
                  <m:oMath xmlns:m="http://schemas.openxmlformats.org/officeDocument/2006/math">
                    <m:sSub>
                      <m:sSubPr>
                        <m:ctrlPr>
                          <a:rPr lang="en-US" i="1" dirty="0">
                            <a:latin typeface="Cambria Math"/>
                          </a:rPr>
                        </m:ctrlPr>
                      </m:sSubPr>
                      <m:e>
                        <m:r>
                          <a:rPr lang="en-US" b="0" i="1" dirty="0" smtClean="0">
                            <a:latin typeface="Cambria Math"/>
                          </a:rPr>
                          <m:t>𝑃</m:t>
                        </m:r>
                      </m:e>
                      <m:sub>
                        <m:r>
                          <a:rPr lang="en-US" b="0" i="1" dirty="0" smtClean="0">
                            <a:latin typeface="Cambria Math"/>
                          </a:rPr>
                          <m:t>h</m:t>
                        </m:r>
                      </m:sub>
                    </m:sSub>
                    <m:d>
                      <m:dPr>
                        <m:ctrlPr>
                          <a:rPr lang="en-US" b="0" i="1" dirty="0" smtClean="0">
                            <a:latin typeface="Cambria Math"/>
                          </a:rPr>
                        </m:ctrlPr>
                      </m:dPr>
                      <m:e>
                        <m:r>
                          <a:rPr lang="en-US" b="0" i="1" dirty="0" smtClean="0">
                            <a:latin typeface="Cambria Math"/>
                          </a:rPr>
                          <m:t>𝑡</m:t>
                        </m:r>
                      </m:e>
                    </m:d>
                    <m:r>
                      <a:rPr lang="en-US" b="0" i="1" dirty="0" smtClean="0">
                        <a:latin typeface="Cambria Math"/>
                      </a:rPr>
                      <m:t>=3+4∗(40−26.75)</m:t>
                    </m:r>
                  </m:oMath>
                </a14:m>
                <a:endParaRPr lang="en-US" dirty="0" smtClean="0"/>
              </a:p>
              <a:p>
                <a:r>
                  <a:rPr lang="en-US" dirty="0" smtClean="0"/>
                  <a:t>Renewed </a:t>
                </a:r>
                <a14:m>
                  <m:oMath xmlns:m="http://schemas.openxmlformats.org/officeDocument/2006/math">
                    <m:acc>
                      <m:accPr>
                        <m:chr m:val="̅"/>
                        <m:ctrlPr>
                          <a:rPr lang="en-US" i="1" dirty="0">
                            <a:latin typeface="Cambria Math"/>
                          </a:rPr>
                        </m:ctrlPr>
                      </m:accPr>
                      <m:e>
                        <m:r>
                          <a:rPr lang="en-US" i="1" dirty="0">
                            <a:latin typeface="Cambria Math"/>
                          </a:rPr>
                          <m:t>𝑃</m:t>
                        </m:r>
                      </m:e>
                    </m:acc>
                    <m:r>
                      <a:rPr lang="en-US" i="1" dirty="0">
                        <a:latin typeface="Cambria Math"/>
                      </a:rPr>
                      <m:t>=</m:t>
                    </m:r>
                    <m:r>
                      <a:rPr lang="en-US" b="0" i="1" dirty="0" smtClean="0">
                        <a:latin typeface="Cambria Math"/>
                      </a:rPr>
                      <m:t>40</m:t>
                    </m:r>
                    <m:r>
                      <a:rPr lang="en-US" i="1" dirty="0">
                        <a:latin typeface="Cambria Math"/>
                      </a:rPr>
                      <m:t> </m:t>
                    </m:r>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67544" y="3702892"/>
                <a:ext cx="4709202" cy="2417290"/>
              </a:xfrm>
              <a:blipFill rotWithShape="1">
                <a:blip r:embed="rId3"/>
                <a:stretch>
                  <a:fillRect l="-2332" t="-2267" b="-4534"/>
                </a:stretch>
              </a:blipFill>
            </p:spPr>
            <p:txBody>
              <a:bodyPr/>
              <a:lstStyle/>
              <a:p>
                <a:r>
                  <a:rPr lang="en-US">
                    <a:noFill/>
                  </a:rPr>
                  <a:t> </a:t>
                </a:r>
              </a:p>
            </p:txBody>
          </p:sp>
        </mc:Fallback>
      </mc:AlternateContent>
      <p:pic>
        <p:nvPicPr>
          <p:cNvPr id="2058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359" t="22605" r="8080" b="25066"/>
          <a:stretch/>
        </p:blipFill>
        <p:spPr bwMode="auto">
          <a:xfrm>
            <a:off x="539552" y="1268760"/>
            <a:ext cx="6948967" cy="226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コネクタ 97"/>
          <p:cNvCxnSpPr>
            <a:stCxn id="38" idx="0"/>
            <a:endCxn id="45" idx="3"/>
          </p:cNvCxnSpPr>
          <p:nvPr/>
        </p:nvCxnSpPr>
        <p:spPr>
          <a:xfrm rot="5400000" flipH="1" flipV="1">
            <a:off x="4999678" y="3768724"/>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98"/>
          <p:cNvCxnSpPr>
            <a:stCxn id="45" idx="5"/>
            <a:endCxn id="44" idx="0"/>
          </p:cNvCxnSpPr>
          <p:nvPr/>
        </p:nvCxnSpPr>
        <p:spPr>
          <a:xfrm rot="5400000">
            <a:off x="4921494" y="4494980"/>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99"/>
          <p:cNvCxnSpPr>
            <a:stCxn id="38" idx="4"/>
            <a:endCxn id="44" idx="1"/>
          </p:cNvCxnSpPr>
          <p:nvPr/>
        </p:nvCxnSpPr>
        <p:spPr>
          <a:xfrm rot="16200000" flipH="1">
            <a:off x="4855662" y="4674999"/>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100"/>
          <p:cNvCxnSpPr>
            <a:stCxn id="45" idx="7"/>
            <a:endCxn id="41" idx="2"/>
          </p:cNvCxnSpPr>
          <p:nvPr/>
        </p:nvCxnSpPr>
        <p:spPr>
          <a:xfrm rot="5400000" flipH="1" flipV="1">
            <a:off x="6073621" y="3054821"/>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101"/>
          <p:cNvCxnSpPr>
            <a:stCxn id="41" idx="6"/>
            <a:endCxn id="42" idx="2"/>
          </p:cNvCxnSpPr>
          <p:nvPr/>
        </p:nvCxnSpPr>
        <p:spPr>
          <a:xfrm>
            <a:off x="6907890" y="3414860"/>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2"/>
          <p:cNvCxnSpPr>
            <a:stCxn id="42" idx="4"/>
            <a:endCxn id="39" idx="0"/>
          </p:cNvCxnSpPr>
          <p:nvPr/>
        </p:nvCxnSpPr>
        <p:spPr>
          <a:xfrm rot="5400000">
            <a:off x="6223814" y="4242952"/>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03"/>
          <p:cNvCxnSpPr>
            <a:stCxn id="42" idx="5"/>
            <a:endCxn id="43" idx="1"/>
          </p:cNvCxnSpPr>
          <p:nvPr/>
        </p:nvCxnSpPr>
        <p:spPr>
          <a:xfrm rot="16200000" flipH="1">
            <a:off x="7621793" y="3768723"/>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04"/>
          <p:cNvCxnSpPr>
            <a:stCxn id="43" idx="4"/>
            <a:endCxn id="40" idx="7"/>
          </p:cNvCxnSpPr>
          <p:nvPr/>
        </p:nvCxnSpPr>
        <p:spPr>
          <a:xfrm rot="5400000">
            <a:off x="7513782" y="4783012"/>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05"/>
          <p:cNvCxnSpPr>
            <a:stCxn id="40" idx="2"/>
            <a:endCxn id="39" idx="6"/>
          </p:cNvCxnSpPr>
          <p:nvPr/>
        </p:nvCxnSpPr>
        <p:spPr>
          <a:xfrm rot="10800000" flipV="1">
            <a:off x="6835882" y="5575100"/>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06"/>
          <p:cNvCxnSpPr>
            <a:stCxn id="41" idx="4"/>
            <a:endCxn id="44" idx="6"/>
          </p:cNvCxnSpPr>
          <p:nvPr/>
        </p:nvCxnSpPr>
        <p:spPr>
          <a:xfrm rot="5400000">
            <a:off x="5323714" y="3990924"/>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07"/>
          <p:cNvCxnSpPr>
            <a:stCxn id="44" idx="6"/>
            <a:endCxn id="39" idx="2"/>
          </p:cNvCxnSpPr>
          <p:nvPr/>
        </p:nvCxnSpPr>
        <p:spPr>
          <a:xfrm>
            <a:off x="5755762" y="5431084"/>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81"/>
          <p:cNvSpPr txBox="1">
            <a:spLocks noChangeArrowheads="1"/>
          </p:cNvSpPr>
          <p:nvPr/>
        </p:nvSpPr>
        <p:spPr bwMode="auto">
          <a:xfrm>
            <a:off x="4459618" y="4422972"/>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24</a:t>
            </a:r>
            <a:endParaRPr lang="ja-JP" altLang="en-US" dirty="0">
              <a:latin typeface="Times New Roman" pitchFamily="18" charset="0"/>
              <a:cs typeface="Times New Roman" pitchFamily="18" charset="0"/>
            </a:endParaRPr>
          </a:p>
        </p:txBody>
      </p:sp>
      <p:sp>
        <p:nvSpPr>
          <p:cNvPr id="18" name="テキスト ボックス 82"/>
          <p:cNvSpPr txBox="1">
            <a:spLocks noChangeArrowheads="1"/>
          </p:cNvSpPr>
          <p:nvPr/>
        </p:nvSpPr>
        <p:spPr bwMode="auto">
          <a:xfrm>
            <a:off x="8188950" y="4395796"/>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50</a:t>
            </a:r>
            <a:endParaRPr lang="ja-JP" altLang="en-US" dirty="0">
              <a:latin typeface="Times New Roman" pitchFamily="18" charset="0"/>
              <a:cs typeface="Times New Roman" pitchFamily="18" charset="0"/>
            </a:endParaRPr>
          </a:p>
        </p:txBody>
      </p:sp>
      <p:sp>
        <p:nvSpPr>
          <p:cNvPr id="19" name="テキスト ボックス 87"/>
          <p:cNvSpPr txBox="1">
            <a:spLocks noChangeArrowheads="1"/>
          </p:cNvSpPr>
          <p:nvPr/>
        </p:nvSpPr>
        <p:spPr bwMode="auto">
          <a:xfrm>
            <a:off x="5107690" y="3261552"/>
            <a:ext cx="576064"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87</a:t>
            </a:r>
            <a:endParaRPr lang="ja-JP" altLang="en-US" dirty="0">
              <a:latin typeface="Times New Roman" pitchFamily="18" charset="0"/>
              <a:cs typeface="Times New Roman" pitchFamily="18" charset="0"/>
            </a:endParaRPr>
          </a:p>
        </p:txBody>
      </p:sp>
      <p:sp>
        <p:nvSpPr>
          <p:cNvPr id="20" name="テキスト ボックス 88"/>
          <p:cNvSpPr txBox="1">
            <a:spLocks noChangeArrowheads="1"/>
          </p:cNvSpPr>
          <p:nvPr/>
        </p:nvSpPr>
        <p:spPr bwMode="auto">
          <a:xfrm>
            <a:off x="7644520" y="5637816"/>
            <a:ext cx="300082"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3</a:t>
            </a:r>
            <a:endParaRPr lang="ja-JP" altLang="en-US" dirty="0">
              <a:latin typeface="Times New Roman" pitchFamily="18" charset="0"/>
              <a:cs typeface="Times New Roman" pitchFamily="18" charset="0"/>
            </a:endParaRPr>
          </a:p>
        </p:txBody>
      </p:sp>
      <p:sp>
        <p:nvSpPr>
          <p:cNvPr id="21" name="テキスト ボックス 83"/>
          <p:cNvSpPr txBox="1">
            <a:spLocks noChangeArrowheads="1"/>
          </p:cNvSpPr>
          <p:nvPr/>
        </p:nvSpPr>
        <p:spPr bwMode="auto">
          <a:xfrm>
            <a:off x="7627970" y="3261552"/>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28</a:t>
            </a:r>
            <a:endParaRPr lang="ja-JP" altLang="en-US" dirty="0">
              <a:latin typeface="Times New Roman" pitchFamily="18" charset="0"/>
              <a:cs typeface="Times New Roman" pitchFamily="18" charset="0"/>
            </a:endParaRPr>
          </a:p>
        </p:txBody>
      </p:sp>
      <p:sp>
        <p:nvSpPr>
          <p:cNvPr id="22" name="テキスト ボックス 84"/>
          <p:cNvSpPr txBox="1">
            <a:spLocks noChangeArrowheads="1"/>
          </p:cNvSpPr>
          <p:nvPr/>
        </p:nvSpPr>
        <p:spPr bwMode="auto">
          <a:xfrm>
            <a:off x="6475842" y="5791124"/>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26</a:t>
            </a:r>
            <a:endParaRPr lang="ja-JP" altLang="en-US" dirty="0">
              <a:latin typeface="Times New Roman" pitchFamily="18" charset="0"/>
              <a:cs typeface="Times New Roman" pitchFamily="18" charset="0"/>
            </a:endParaRPr>
          </a:p>
        </p:txBody>
      </p:sp>
      <p:sp>
        <p:nvSpPr>
          <p:cNvPr id="23" name="テキスト ボックス 85"/>
          <p:cNvSpPr txBox="1">
            <a:spLocks noChangeArrowheads="1"/>
          </p:cNvSpPr>
          <p:nvPr/>
        </p:nvSpPr>
        <p:spPr bwMode="auto">
          <a:xfrm>
            <a:off x="6564400" y="2964228"/>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43</a:t>
            </a:r>
            <a:endParaRPr lang="ja-JP" altLang="en-US" dirty="0">
              <a:latin typeface="Times New Roman" pitchFamily="18" charset="0"/>
              <a:cs typeface="Times New Roman" pitchFamily="18" charset="0"/>
            </a:endParaRPr>
          </a:p>
        </p:txBody>
      </p:sp>
      <p:sp>
        <p:nvSpPr>
          <p:cNvPr id="24" name="テキスト ボックス 86"/>
          <p:cNvSpPr txBox="1">
            <a:spLocks noChangeArrowheads="1"/>
          </p:cNvSpPr>
          <p:nvPr/>
        </p:nvSpPr>
        <p:spPr bwMode="auto">
          <a:xfrm>
            <a:off x="5323714" y="5503092"/>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54</a:t>
            </a:r>
            <a:endParaRPr lang="ja-JP" altLang="en-US" dirty="0">
              <a:latin typeface="Times New Roman" pitchFamily="18" charset="0"/>
              <a:cs typeface="Times New Roman" pitchFamily="18" charset="0"/>
            </a:endParaRPr>
          </a:p>
        </p:txBody>
      </p:sp>
      <p:grpSp>
        <p:nvGrpSpPr>
          <p:cNvPr id="25" name="グループ化 116"/>
          <p:cNvGrpSpPr/>
          <p:nvPr/>
        </p:nvGrpSpPr>
        <p:grpSpPr>
          <a:xfrm>
            <a:off x="5107690" y="3926168"/>
            <a:ext cx="486390" cy="1152128"/>
            <a:chOff x="899593" y="2776736"/>
            <a:chExt cx="576063" cy="1152128"/>
          </a:xfrm>
        </p:grpSpPr>
        <p:sp>
          <p:nvSpPr>
            <p:cNvPr id="26" name="フリーフォーム 117"/>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27" name="オブジェクト 118"/>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07035" name="数式" r:id="rId5" imgW="164880" imgH="215640" progId="Equation.3">
                    <p:embed/>
                  </p:oleObj>
                </mc:Choice>
                <mc:Fallback>
                  <p:oleObj name="数式" r:id="rId5" imgW="1648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グループ化 119"/>
          <p:cNvGrpSpPr/>
          <p:nvPr/>
        </p:nvGrpSpPr>
        <p:grpSpPr>
          <a:xfrm>
            <a:off x="6924440" y="4070185"/>
            <a:ext cx="1008112" cy="1368151"/>
            <a:chOff x="2771800" y="2924945"/>
            <a:chExt cx="1008112" cy="1368151"/>
          </a:xfrm>
        </p:grpSpPr>
        <p:sp>
          <p:nvSpPr>
            <p:cNvPr id="29" name="フリーフォーム 120"/>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0"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07036" name="数式" r:id="rId7" imgW="177480" imgH="215640" progId="Equation.3">
                    <p:embed/>
                  </p:oleObj>
                </mc:Choice>
                <mc:Fallback>
                  <p:oleObj name="数式" r:id="rId7" imgW="177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グループ化 122"/>
          <p:cNvGrpSpPr/>
          <p:nvPr/>
        </p:nvGrpSpPr>
        <p:grpSpPr>
          <a:xfrm>
            <a:off x="6060344" y="3566128"/>
            <a:ext cx="1296144" cy="1878137"/>
            <a:chOff x="1907704" y="2420888"/>
            <a:chExt cx="1296144" cy="1878137"/>
          </a:xfrm>
        </p:grpSpPr>
        <p:sp>
          <p:nvSpPr>
            <p:cNvPr id="32" name="フリーフォーム 123"/>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3"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07037" name="数式" r:id="rId9" imgW="177480" imgH="228600" progId="Equation.3">
                    <p:embed/>
                  </p:oleObj>
                </mc:Choice>
                <mc:Fallback>
                  <p:oleObj name="数式"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グループ化 125"/>
          <p:cNvGrpSpPr/>
          <p:nvPr/>
        </p:nvGrpSpPr>
        <p:grpSpPr>
          <a:xfrm>
            <a:off x="5772312" y="3566128"/>
            <a:ext cx="720080" cy="1440160"/>
            <a:chOff x="1619672" y="2420888"/>
            <a:chExt cx="720080" cy="1440160"/>
          </a:xfrm>
        </p:grpSpPr>
        <p:sp>
          <p:nvSpPr>
            <p:cNvPr id="35" name="フリーフォーム 126"/>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6"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07038" name="数式" r:id="rId11" imgW="177480" imgH="215640" progId="Equation.3">
                    <p:embed/>
                  </p:oleObj>
                </mc:Choice>
                <mc:Fallback>
                  <p:oleObj name="数式" r:id="rId11" imgW="1774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 name="円/楕円 88"/>
          <p:cNvSpPr/>
          <p:nvPr/>
        </p:nvSpPr>
        <p:spPr>
          <a:xfrm>
            <a:off x="4819658" y="4278956"/>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39" name="円/楕円 122"/>
          <p:cNvSpPr/>
          <p:nvPr/>
        </p:nvSpPr>
        <p:spPr>
          <a:xfrm>
            <a:off x="6547850" y="5575100"/>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40" name="円/楕円 136"/>
          <p:cNvSpPr/>
          <p:nvPr/>
        </p:nvSpPr>
        <p:spPr>
          <a:xfrm>
            <a:off x="7555962" y="543108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41" name="円/楕円 138"/>
          <p:cNvSpPr/>
          <p:nvPr/>
        </p:nvSpPr>
        <p:spPr>
          <a:xfrm>
            <a:off x="6619858" y="327084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42" name="円/楕円 139"/>
          <p:cNvSpPr/>
          <p:nvPr/>
        </p:nvSpPr>
        <p:spPr>
          <a:xfrm>
            <a:off x="7411946" y="3486868"/>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43" name="円/楕円 140"/>
          <p:cNvSpPr/>
          <p:nvPr/>
        </p:nvSpPr>
        <p:spPr>
          <a:xfrm>
            <a:off x="8060018" y="4206948"/>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44" name="円/楕円 141"/>
          <p:cNvSpPr/>
          <p:nvPr/>
        </p:nvSpPr>
        <p:spPr>
          <a:xfrm>
            <a:off x="5467730" y="5287068"/>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45" name="円/楕円 142"/>
          <p:cNvSpPr/>
          <p:nvPr/>
        </p:nvSpPr>
        <p:spPr>
          <a:xfrm>
            <a:off x="5467730" y="3558876"/>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p:sp>
        <p:nvSpPr>
          <p:cNvPr id="48" name="右矢印 129"/>
          <p:cNvSpPr/>
          <p:nvPr/>
        </p:nvSpPr>
        <p:spPr>
          <a:xfrm rot="1070661">
            <a:off x="7870638" y="5875612"/>
            <a:ext cx="259714" cy="273726"/>
          </a:xfrm>
          <a:prstGeom prst="rightArrow">
            <a:avLst>
              <a:gd name="adj1" fmla="val 44604"/>
              <a:gd name="adj2" fmla="val 37870"/>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49" name="Rectangle 48"/>
          <p:cNvSpPr/>
          <p:nvPr/>
        </p:nvSpPr>
        <p:spPr>
          <a:xfrm>
            <a:off x="8082701" y="5813215"/>
            <a:ext cx="492443" cy="461665"/>
          </a:xfrm>
          <a:prstGeom prst="rect">
            <a:avLst/>
          </a:prstGeom>
        </p:spPr>
        <p:txBody>
          <a:bodyPr wrap="none">
            <a:spAutoFit/>
          </a:bodyPr>
          <a:lstStyle/>
          <a:p>
            <a:r>
              <a:rPr lang="en-US" altLang="ja-JP" dirty="0" smtClean="0">
                <a:latin typeface="Times New Roman" pitchFamily="18" charset="0"/>
                <a:cs typeface="Times New Roman" pitchFamily="18" charset="0"/>
              </a:rPr>
              <a:t>56</a:t>
            </a:r>
            <a:endParaRPr lang="ja-JP"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611848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 Optimization Algorithm</a:t>
            </a:r>
            <a:br>
              <a:rPr lang="en-US" dirty="0"/>
            </a:br>
            <a:r>
              <a:rPr lang="en-US" dirty="0"/>
              <a:t>within a </a:t>
            </a:r>
            <a:r>
              <a:rPr lang="en-US" dirty="0" smtClean="0"/>
              <a:t>Tie-set (Step1)</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26</a:t>
            </a:fld>
            <a:endParaRPr lang="en-US" altLang="ja-JP"/>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57200" y="4075032"/>
                <a:ext cx="3826768" cy="2081928"/>
              </a:xfrm>
            </p:spPr>
            <p:txBody>
              <a:bodyPr>
                <a:normAutofit/>
              </a:bodyPr>
              <a:lstStyle/>
              <a:p>
                <a:pPr marL="0" indent="0">
                  <a:buNone/>
                </a:pPr>
                <a:r>
                  <a:rPr lang="en-US" dirty="0" smtClean="0"/>
                  <a:t>As </a:t>
                </a:r>
                <a14:m>
                  <m:oMath xmlns:m="http://schemas.openxmlformats.org/officeDocument/2006/math">
                    <m:acc>
                      <m:accPr>
                        <m:chr m:val="̅"/>
                        <m:ctrlPr>
                          <a:rPr lang="en-US" i="1" dirty="0" smtClean="0">
                            <a:latin typeface="Cambria Math"/>
                          </a:rPr>
                        </m:ctrlPr>
                      </m:accPr>
                      <m:e>
                        <m:r>
                          <a:rPr lang="en-US" i="1" dirty="0">
                            <a:latin typeface="Cambria Math"/>
                          </a:rPr>
                          <m:t>𝑃</m:t>
                        </m:r>
                      </m:e>
                    </m:acc>
                    <m:r>
                      <a:rPr lang="en-US" i="1" dirty="0">
                        <a:latin typeface="Cambria Math"/>
                      </a:rPr>
                      <m:t>=</m:t>
                    </m:r>
                    <m:r>
                      <a:rPr lang="en-US" b="0" i="1" dirty="0" smtClean="0">
                        <a:latin typeface="Cambria Math"/>
                      </a:rPr>
                      <m:t>55</m:t>
                    </m:r>
                  </m:oMath>
                </a14:m>
                <a:r>
                  <a:rPr lang="en-US" dirty="0" smtClean="0"/>
                  <a:t> in </a:t>
                </a:r>
                <a14:m>
                  <m:oMath xmlns:m="http://schemas.openxmlformats.org/officeDocument/2006/math">
                    <m:sSub>
                      <m:sSubPr>
                        <m:ctrlPr>
                          <a:rPr lang="en-US" i="1" dirty="0">
                            <a:latin typeface="Cambria Math"/>
                          </a:rPr>
                        </m:ctrlPr>
                      </m:sSubPr>
                      <m:e>
                        <m:r>
                          <a:rPr lang="en-US" i="1" dirty="0">
                            <a:latin typeface="Cambria Math"/>
                          </a:rPr>
                          <m:t>𝐿</m:t>
                        </m:r>
                      </m:e>
                      <m:sub>
                        <m:r>
                          <a:rPr lang="en-US" i="1" dirty="0">
                            <a:latin typeface="Cambria Math"/>
                          </a:rPr>
                          <m:t>1</m:t>
                        </m:r>
                      </m:sub>
                    </m:sSub>
                  </m:oMath>
                </a14:m>
                <a:endParaRPr lang="en-US" dirty="0" smtClean="0"/>
              </a:p>
              <a:p>
                <a14:m>
                  <m:oMath xmlns:m="http://schemas.openxmlformats.org/officeDocument/2006/math">
                    <m:r>
                      <a:rPr lang="en-US" b="0" i="1" dirty="0" smtClean="0">
                        <a:latin typeface="Cambria Math"/>
                      </a:rPr>
                      <m:t>𝑋</m:t>
                    </m:r>
                    <m:r>
                      <a:rPr lang="en-US" i="1" dirty="0">
                        <a:latin typeface="Cambria Math"/>
                      </a:rPr>
                      <m:t>=</m:t>
                    </m:r>
                    <m:d>
                      <m:dPr>
                        <m:begChr m:val="{"/>
                        <m:endChr m:val="}"/>
                        <m:ctrlPr>
                          <a:rPr lang="en-US" b="0" i="1" dirty="0" smtClean="0">
                            <a:latin typeface="Cambria Math"/>
                          </a:rPr>
                        </m:ctrlPr>
                      </m:dPr>
                      <m:e>
                        <m:r>
                          <a:rPr lang="en-US" b="0" i="1" dirty="0" smtClean="0">
                            <a:latin typeface="Cambria Math"/>
                          </a:rPr>
                          <m:t>𝑏</m:t>
                        </m:r>
                      </m:e>
                    </m:d>
                    <m:r>
                      <a:rPr lang="en-US" b="0" i="1" dirty="0" smtClean="0">
                        <a:latin typeface="Cambria Math"/>
                      </a:rPr>
                      <m:t>, </m:t>
                    </m:r>
                    <m:r>
                      <a:rPr lang="en-US" b="0" i="1" dirty="0" smtClean="0">
                        <a:latin typeface="Cambria Math"/>
                      </a:rPr>
                      <m:t>𝑌</m:t>
                    </m:r>
                    <m:r>
                      <a:rPr lang="en-US" b="0" i="1" dirty="0" smtClean="0">
                        <a:latin typeface="Cambria Math"/>
                      </a:rPr>
                      <m:t>={</m:t>
                    </m:r>
                    <m:r>
                      <a:rPr lang="en-US" b="0" i="1" dirty="0" smtClean="0">
                        <a:latin typeface="Cambria Math"/>
                      </a:rPr>
                      <m:t>𝑎</m:t>
                    </m:r>
                    <m:r>
                      <a:rPr lang="en-US" b="0" i="1" dirty="0" smtClean="0">
                        <a:latin typeface="Cambria Math"/>
                      </a:rPr>
                      <m:t>,</m:t>
                    </m:r>
                    <m:r>
                      <a:rPr lang="en-US" b="0" i="1" dirty="0" smtClean="0">
                        <a:latin typeface="Cambria Math"/>
                      </a:rPr>
                      <m:t>𝑐</m:t>
                    </m:r>
                    <m:r>
                      <a:rPr lang="en-US" b="0" i="1" dirty="0" smtClean="0">
                        <a:latin typeface="Cambria Math"/>
                      </a:rPr>
                      <m:t>}</m:t>
                    </m:r>
                  </m:oMath>
                </a14:m>
                <a:endParaRPr lang="en-US" dirty="0" smtClean="0"/>
              </a:p>
              <a:p>
                <a:pPr marL="0" indent="0">
                  <a:buNone/>
                </a:pPr>
                <a:r>
                  <a:rPr lang="en-US" dirty="0"/>
                  <a:t>As </a:t>
                </a:r>
                <a14:m>
                  <m:oMath xmlns:m="http://schemas.openxmlformats.org/officeDocument/2006/math">
                    <m:acc>
                      <m:accPr>
                        <m:chr m:val="̅"/>
                        <m:ctrlPr>
                          <a:rPr lang="en-US" i="1" dirty="0">
                            <a:latin typeface="Cambria Math"/>
                          </a:rPr>
                        </m:ctrlPr>
                      </m:accPr>
                      <m:e>
                        <m:r>
                          <a:rPr lang="en-US" i="1" dirty="0">
                            <a:latin typeface="Cambria Math"/>
                          </a:rPr>
                          <m:t>𝑃</m:t>
                        </m:r>
                      </m:e>
                    </m:acc>
                    <m:r>
                      <a:rPr lang="en-US" i="1" dirty="0">
                        <a:latin typeface="Cambria Math"/>
                      </a:rPr>
                      <m:t>=</m:t>
                    </m:r>
                    <m:r>
                      <a:rPr lang="en-US" b="0" i="1" dirty="0" smtClean="0">
                        <a:latin typeface="Cambria Math"/>
                      </a:rPr>
                      <m:t>40</m:t>
                    </m:r>
                  </m:oMath>
                </a14:m>
                <a:r>
                  <a:rPr lang="en-US" dirty="0"/>
                  <a:t> in </a:t>
                </a:r>
                <a14:m>
                  <m:oMath xmlns:m="http://schemas.openxmlformats.org/officeDocument/2006/math">
                    <m:sSub>
                      <m:sSubPr>
                        <m:ctrlPr>
                          <a:rPr lang="en-US" i="1" dirty="0">
                            <a:latin typeface="Cambria Math"/>
                          </a:rPr>
                        </m:ctrlPr>
                      </m:sSubPr>
                      <m:e>
                        <m:r>
                          <a:rPr lang="en-US" i="1" dirty="0">
                            <a:latin typeface="Cambria Math"/>
                          </a:rPr>
                          <m:t>𝐿</m:t>
                        </m:r>
                      </m:e>
                      <m:sub>
                        <m:r>
                          <a:rPr lang="en-US" b="0" i="1" dirty="0" smtClean="0">
                            <a:latin typeface="Cambria Math"/>
                          </a:rPr>
                          <m:t>4</m:t>
                        </m:r>
                      </m:sub>
                    </m:sSub>
                  </m:oMath>
                </a14:m>
                <a:endParaRPr lang="en-US" dirty="0" smtClean="0"/>
              </a:p>
              <a:p>
                <a14:m>
                  <m:oMath xmlns:m="http://schemas.openxmlformats.org/officeDocument/2006/math">
                    <m:r>
                      <a:rPr lang="en-US" i="1" dirty="0">
                        <a:latin typeface="Cambria Math"/>
                      </a:rPr>
                      <m:t>𝑋</m:t>
                    </m:r>
                    <m:r>
                      <a:rPr lang="en-US" i="1" dirty="0">
                        <a:latin typeface="Cambria Math"/>
                      </a:rPr>
                      <m:t>=</m:t>
                    </m:r>
                    <m:d>
                      <m:dPr>
                        <m:begChr m:val="{"/>
                        <m:endChr m:val="}"/>
                        <m:ctrlPr>
                          <a:rPr lang="en-US" i="1" dirty="0">
                            <a:latin typeface="Cambria Math"/>
                          </a:rPr>
                        </m:ctrlPr>
                      </m:dPr>
                      <m:e>
                        <m:r>
                          <a:rPr lang="en-US" b="0" i="1" dirty="0" smtClean="0">
                            <a:latin typeface="Cambria Math"/>
                          </a:rPr>
                          <m:t>𝑔</m:t>
                        </m:r>
                        <m:r>
                          <a:rPr lang="en-US" b="0" i="1" dirty="0" smtClean="0">
                            <a:latin typeface="Cambria Math"/>
                          </a:rPr>
                          <m:t>,</m:t>
                        </m:r>
                        <m:r>
                          <a:rPr lang="en-US" b="0" i="1" dirty="0" smtClean="0">
                            <a:latin typeface="Cambria Math"/>
                          </a:rPr>
                          <m:t>h</m:t>
                        </m:r>
                      </m:e>
                    </m:d>
                    <m:r>
                      <a:rPr lang="en-US" i="1" dirty="0">
                        <a:latin typeface="Cambria Math"/>
                      </a:rPr>
                      <m:t>, </m:t>
                    </m:r>
                    <m:r>
                      <a:rPr lang="en-US" i="1" dirty="0">
                        <a:latin typeface="Cambria Math"/>
                      </a:rPr>
                      <m:t>𝑌</m:t>
                    </m:r>
                    <m:r>
                      <a:rPr lang="en-US" i="1" dirty="0">
                        <a:latin typeface="Cambria Math"/>
                      </a:rPr>
                      <m:t>={</m:t>
                    </m:r>
                    <m:r>
                      <a:rPr lang="en-US" b="0" i="1" dirty="0" smtClean="0">
                        <a:latin typeface="Cambria Math"/>
                      </a:rPr>
                      <m:t>𝑒</m:t>
                    </m:r>
                    <m:r>
                      <a:rPr lang="en-US" i="1" dirty="0">
                        <a:latin typeface="Cambria Math"/>
                      </a:rPr>
                      <m:t>,</m:t>
                    </m:r>
                    <m:r>
                      <a:rPr lang="en-US" b="0" i="1" dirty="0" smtClean="0">
                        <a:latin typeface="Cambria Math"/>
                      </a:rPr>
                      <m:t>𝑓</m:t>
                    </m:r>
                    <m:r>
                      <a:rPr lang="en-US" i="1" dirty="0">
                        <a:latin typeface="Cambria Math"/>
                      </a:rPr>
                      <m:t>}</m:t>
                    </m:r>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57200" y="4075032"/>
                <a:ext cx="3826768" cy="2081928"/>
              </a:xfrm>
              <a:blipFill rotWithShape="1">
                <a:blip r:embed="rId3"/>
                <a:stretch>
                  <a:fillRect l="-2707" t="-2632"/>
                </a:stretch>
              </a:blipFill>
            </p:spPr>
            <p:txBody>
              <a:bodyPr/>
              <a:lstStyle/>
              <a:p>
                <a:r>
                  <a:rPr lang="en-US">
                    <a:noFill/>
                  </a:rPr>
                  <a:t> </a:t>
                </a:r>
              </a:p>
            </p:txBody>
          </p:sp>
        </mc:Fallback>
      </mc:AlternateContent>
      <p:pic>
        <p:nvPicPr>
          <p:cNvPr id="2058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171" t="19468" r="4667" b="15994"/>
          <a:stretch/>
        </p:blipFill>
        <p:spPr bwMode="auto">
          <a:xfrm>
            <a:off x="539552" y="1268760"/>
            <a:ext cx="5228389" cy="261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線コネクタ 97"/>
          <p:cNvCxnSpPr>
            <a:stCxn id="39" idx="0"/>
            <a:endCxn id="46" idx="3"/>
          </p:cNvCxnSpPr>
          <p:nvPr/>
        </p:nvCxnSpPr>
        <p:spPr>
          <a:xfrm rot="5400000" flipH="1" flipV="1">
            <a:off x="5071686" y="3917588"/>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98"/>
          <p:cNvCxnSpPr>
            <a:stCxn id="46" idx="5"/>
            <a:endCxn id="45" idx="0"/>
          </p:cNvCxnSpPr>
          <p:nvPr/>
        </p:nvCxnSpPr>
        <p:spPr>
          <a:xfrm rot="5400000">
            <a:off x="4993502" y="4643844"/>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9"/>
          <p:cNvCxnSpPr>
            <a:stCxn id="39" idx="4"/>
            <a:endCxn id="45" idx="1"/>
          </p:cNvCxnSpPr>
          <p:nvPr/>
        </p:nvCxnSpPr>
        <p:spPr>
          <a:xfrm rot="16200000" flipH="1">
            <a:off x="4927670" y="4823863"/>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0"/>
          <p:cNvCxnSpPr>
            <a:stCxn id="46" idx="7"/>
            <a:endCxn id="42" idx="2"/>
          </p:cNvCxnSpPr>
          <p:nvPr/>
        </p:nvCxnSpPr>
        <p:spPr>
          <a:xfrm rot="5400000" flipH="1" flipV="1">
            <a:off x="6145629" y="3203685"/>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01"/>
          <p:cNvCxnSpPr>
            <a:stCxn id="42" idx="6"/>
            <a:endCxn id="43" idx="2"/>
          </p:cNvCxnSpPr>
          <p:nvPr/>
        </p:nvCxnSpPr>
        <p:spPr>
          <a:xfrm>
            <a:off x="6979898" y="3563724"/>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02"/>
          <p:cNvCxnSpPr>
            <a:stCxn id="43" idx="4"/>
            <a:endCxn id="40" idx="0"/>
          </p:cNvCxnSpPr>
          <p:nvPr/>
        </p:nvCxnSpPr>
        <p:spPr>
          <a:xfrm rot="5400000">
            <a:off x="6295822" y="4391816"/>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03"/>
          <p:cNvCxnSpPr>
            <a:stCxn id="43" idx="5"/>
            <a:endCxn id="44" idx="1"/>
          </p:cNvCxnSpPr>
          <p:nvPr/>
        </p:nvCxnSpPr>
        <p:spPr>
          <a:xfrm rot="16200000" flipH="1">
            <a:off x="7693801" y="3917587"/>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04"/>
          <p:cNvCxnSpPr>
            <a:stCxn id="44" idx="4"/>
            <a:endCxn id="41" idx="7"/>
          </p:cNvCxnSpPr>
          <p:nvPr/>
        </p:nvCxnSpPr>
        <p:spPr>
          <a:xfrm rot="5400000">
            <a:off x="7585790" y="4931876"/>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05"/>
          <p:cNvCxnSpPr>
            <a:stCxn id="41" idx="2"/>
            <a:endCxn id="40" idx="6"/>
          </p:cNvCxnSpPr>
          <p:nvPr/>
        </p:nvCxnSpPr>
        <p:spPr>
          <a:xfrm rot="10800000" flipV="1">
            <a:off x="6907890" y="5723964"/>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06"/>
          <p:cNvCxnSpPr>
            <a:stCxn id="42" idx="4"/>
            <a:endCxn id="45" idx="6"/>
          </p:cNvCxnSpPr>
          <p:nvPr/>
        </p:nvCxnSpPr>
        <p:spPr>
          <a:xfrm rot="5400000">
            <a:off x="5395722" y="4139788"/>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07"/>
          <p:cNvCxnSpPr>
            <a:stCxn id="45" idx="6"/>
            <a:endCxn id="40" idx="2"/>
          </p:cNvCxnSpPr>
          <p:nvPr/>
        </p:nvCxnSpPr>
        <p:spPr>
          <a:xfrm>
            <a:off x="5827770" y="5579948"/>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81"/>
          <p:cNvSpPr txBox="1">
            <a:spLocks noChangeArrowheads="1"/>
          </p:cNvSpPr>
          <p:nvPr/>
        </p:nvSpPr>
        <p:spPr bwMode="auto">
          <a:xfrm>
            <a:off x="4531626" y="4571836"/>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24</a:t>
            </a:r>
            <a:endParaRPr lang="ja-JP" altLang="en-US" dirty="0">
              <a:latin typeface="Times New Roman" pitchFamily="18" charset="0"/>
              <a:cs typeface="Times New Roman" pitchFamily="18" charset="0"/>
            </a:endParaRPr>
          </a:p>
        </p:txBody>
      </p:sp>
      <p:sp>
        <p:nvSpPr>
          <p:cNvPr id="20" name="テキスト ボックス 82"/>
          <p:cNvSpPr txBox="1">
            <a:spLocks noChangeArrowheads="1"/>
          </p:cNvSpPr>
          <p:nvPr/>
        </p:nvSpPr>
        <p:spPr bwMode="auto">
          <a:xfrm>
            <a:off x="8260958" y="4544660"/>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50</a:t>
            </a:r>
            <a:endParaRPr lang="ja-JP" altLang="en-US" dirty="0">
              <a:latin typeface="Times New Roman" pitchFamily="18" charset="0"/>
              <a:cs typeface="Times New Roman" pitchFamily="18" charset="0"/>
            </a:endParaRPr>
          </a:p>
        </p:txBody>
      </p:sp>
      <p:sp>
        <p:nvSpPr>
          <p:cNvPr id="21" name="テキスト ボックス 87"/>
          <p:cNvSpPr txBox="1">
            <a:spLocks noChangeArrowheads="1"/>
          </p:cNvSpPr>
          <p:nvPr/>
        </p:nvSpPr>
        <p:spPr bwMode="auto">
          <a:xfrm>
            <a:off x="5179698" y="3410416"/>
            <a:ext cx="576064"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87</a:t>
            </a:r>
            <a:endParaRPr lang="ja-JP" altLang="en-US" dirty="0">
              <a:latin typeface="Times New Roman" pitchFamily="18" charset="0"/>
              <a:cs typeface="Times New Roman" pitchFamily="18" charset="0"/>
            </a:endParaRPr>
          </a:p>
        </p:txBody>
      </p:sp>
      <p:sp>
        <p:nvSpPr>
          <p:cNvPr id="23" name="テキスト ボックス 83"/>
          <p:cNvSpPr txBox="1">
            <a:spLocks noChangeArrowheads="1"/>
          </p:cNvSpPr>
          <p:nvPr/>
        </p:nvSpPr>
        <p:spPr bwMode="auto">
          <a:xfrm>
            <a:off x="7699978" y="3410416"/>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28</a:t>
            </a:r>
            <a:endParaRPr lang="ja-JP" altLang="en-US" dirty="0">
              <a:latin typeface="Times New Roman" pitchFamily="18" charset="0"/>
              <a:cs typeface="Times New Roman" pitchFamily="18" charset="0"/>
            </a:endParaRPr>
          </a:p>
        </p:txBody>
      </p:sp>
      <p:sp>
        <p:nvSpPr>
          <p:cNvPr id="24" name="テキスト ボックス 84"/>
          <p:cNvSpPr txBox="1">
            <a:spLocks noChangeArrowheads="1"/>
          </p:cNvSpPr>
          <p:nvPr/>
        </p:nvSpPr>
        <p:spPr bwMode="auto">
          <a:xfrm>
            <a:off x="6547850" y="5939988"/>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26</a:t>
            </a:r>
            <a:endParaRPr lang="ja-JP" altLang="en-US" dirty="0">
              <a:latin typeface="Times New Roman" pitchFamily="18" charset="0"/>
              <a:cs typeface="Times New Roman" pitchFamily="18" charset="0"/>
            </a:endParaRPr>
          </a:p>
        </p:txBody>
      </p:sp>
      <p:sp>
        <p:nvSpPr>
          <p:cNvPr id="25" name="テキスト ボックス 85"/>
          <p:cNvSpPr txBox="1">
            <a:spLocks noChangeArrowheads="1"/>
          </p:cNvSpPr>
          <p:nvPr/>
        </p:nvSpPr>
        <p:spPr bwMode="auto">
          <a:xfrm>
            <a:off x="6636408" y="3113092"/>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43</a:t>
            </a:r>
            <a:endParaRPr lang="ja-JP" altLang="en-US" dirty="0">
              <a:latin typeface="Times New Roman" pitchFamily="18" charset="0"/>
              <a:cs typeface="Times New Roman" pitchFamily="18" charset="0"/>
            </a:endParaRPr>
          </a:p>
        </p:txBody>
      </p:sp>
      <p:sp>
        <p:nvSpPr>
          <p:cNvPr id="26" name="テキスト ボックス 86"/>
          <p:cNvSpPr txBox="1">
            <a:spLocks noChangeArrowheads="1"/>
          </p:cNvSpPr>
          <p:nvPr/>
        </p:nvSpPr>
        <p:spPr bwMode="auto">
          <a:xfrm>
            <a:off x="5395722" y="5651956"/>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54</a:t>
            </a:r>
            <a:endParaRPr lang="ja-JP" altLang="en-US" dirty="0">
              <a:latin typeface="Times New Roman" pitchFamily="18" charset="0"/>
              <a:cs typeface="Times New Roman" pitchFamily="18" charset="0"/>
            </a:endParaRPr>
          </a:p>
        </p:txBody>
      </p:sp>
      <p:grpSp>
        <p:nvGrpSpPr>
          <p:cNvPr id="27" name="グループ化 116"/>
          <p:cNvGrpSpPr/>
          <p:nvPr/>
        </p:nvGrpSpPr>
        <p:grpSpPr>
          <a:xfrm>
            <a:off x="5179698" y="4075032"/>
            <a:ext cx="486390" cy="1152128"/>
            <a:chOff x="899593" y="2776736"/>
            <a:chExt cx="576063" cy="1152128"/>
          </a:xfrm>
        </p:grpSpPr>
        <p:sp>
          <p:nvSpPr>
            <p:cNvPr id="28" name="フリーフォーム 117"/>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29" name="オブジェクト 118"/>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06004" name="数式" r:id="rId5" imgW="164880" imgH="215640" progId="Equation.3">
                    <p:embed/>
                  </p:oleObj>
                </mc:Choice>
                <mc:Fallback>
                  <p:oleObj name="数式" r:id="rId5" imgW="1648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 name="グループ化 119"/>
          <p:cNvGrpSpPr/>
          <p:nvPr/>
        </p:nvGrpSpPr>
        <p:grpSpPr>
          <a:xfrm>
            <a:off x="6996448" y="4219049"/>
            <a:ext cx="1008112" cy="1368151"/>
            <a:chOff x="2771800" y="2924945"/>
            <a:chExt cx="1008112" cy="1368151"/>
          </a:xfrm>
        </p:grpSpPr>
        <p:sp>
          <p:nvSpPr>
            <p:cNvPr id="31" name="フリーフォーム 120"/>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2"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06005" name="数式" r:id="rId7" imgW="177480" imgH="215640" progId="Equation.3">
                    <p:embed/>
                  </p:oleObj>
                </mc:Choice>
                <mc:Fallback>
                  <p:oleObj name="数式" r:id="rId7" imgW="177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グループ化 122"/>
          <p:cNvGrpSpPr/>
          <p:nvPr/>
        </p:nvGrpSpPr>
        <p:grpSpPr>
          <a:xfrm>
            <a:off x="6132352" y="3714992"/>
            <a:ext cx="1296144" cy="1878137"/>
            <a:chOff x="1907704" y="2420888"/>
            <a:chExt cx="1296144" cy="1878137"/>
          </a:xfrm>
        </p:grpSpPr>
        <p:sp>
          <p:nvSpPr>
            <p:cNvPr id="34" name="フリーフォーム 123"/>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5"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06006" name="数式" r:id="rId9" imgW="177480" imgH="228600" progId="Equation.3">
                    <p:embed/>
                  </p:oleObj>
                </mc:Choice>
                <mc:Fallback>
                  <p:oleObj name="数式"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6" name="グループ化 125"/>
          <p:cNvGrpSpPr/>
          <p:nvPr/>
        </p:nvGrpSpPr>
        <p:grpSpPr>
          <a:xfrm>
            <a:off x="5844320" y="3714992"/>
            <a:ext cx="720080" cy="1440160"/>
            <a:chOff x="1619672" y="2420888"/>
            <a:chExt cx="720080" cy="1440160"/>
          </a:xfrm>
        </p:grpSpPr>
        <p:sp>
          <p:nvSpPr>
            <p:cNvPr id="37" name="フリーフォーム 126"/>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8"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06007" name="数式" r:id="rId11" imgW="177480" imgH="215640" progId="Equation.3">
                    <p:embed/>
                  </p:oleObj>
                </mc:Choice>
                <mc:Fallback>
                  <p:oleObj name="数式" r:id="rId11" imgW="1774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9" name="円/楕円 88"/>
          <p:cNvSpPr/>
          <p:nvPr/>
        </p:nvSpPr>
        <p:spPr>
          <a:xfrm>
            <a:off x="4891666" y="4427820"/>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40" name="円/楕円 122"/>
          <p:cNvSpPr/>
          <p:nvPr/>
        </p:nvSpPr>
        <p:spPr>
          <a:xfrm>
            <a:off x="6619858" y="572396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41" name="円/楕円 136"/>
          <p:cNvSpPr/>
          <p:nvPr/>
        </p:nvSpPr>
        <p:spPr>
          <a:xfrm>
            <a:off x="7627970" y="5579948"/>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42" name="円/楕円 138"/>
          <p:cNvSpPr/>
          <p:nvPr/>
        </p:nvSpPr>
        <p:spPr>
          <a:xfrm>
            <a:off x="6691866" y="3419708"/>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43" name="円/楕円 139"/>
          <p:cNvSpPr/>
          <p:nvPr/>
        </p:nvSpPr>
        <p:spPr>
          <a:xfrm>
            <a:off x="7483954" y="363573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44" name="円/楕円 140"/>
          <p:cNvSpPr/>
          <p:nvPr/>
        </p:nvSpPr>
        <p:spPr>
          <a:xfrm>
            <a:off x="8132026" y="435581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45" name="円/楕円 141"/>
          <p:cNvSpPr/>
          <p:nvPr/>
        </p:nvSpPr>
        <p:spPr>
          <a:xfrm>
            <a:off x="5539738" y="543593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46" name="円/楕円 142"/>
          <p:cNvSpPr/>
          <p:nvPr/>
        </p:nvSpPr>
        <p:spPr>
          <a:xfrm>
            <a:off x="5539738" y="3707740"/>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p:sp>
        <p:nvSpPr>
          <p:cNvPr id="48" name="Rectangle 47"/>
          <p:cNvSpPr/>
          <p:nvPr/>
        </p:nvSpPr>
        <p:spPr>
          <a:xfrm>
            <a:off x="7737247" y="5774444"/>
            <a:ext cx="492443" cy="461665"/>
          </a:xfrm>
          <a:prstGeom prst="rect">
            <a:avLst/>
          </a:prstGeom>
        </p:spPr>
        <p:txBody>
          <a:bodyPr wrap="none">
            <a:spAutoFit/>
          </a:bodyPr>
          <a:lstStyle/>
          <a:p>
            <a:r>
              <a:rPr lang="en-US" altLang="ja-JP" dirty="0" smtClean="0">
                <a:latin typeface="Times New Roman" pitchFamily="18" charset="0"/>
                <a:cs typeface="Times New Roman" pitchFamily="18" charset="0"/>
              </a:rPr>
              <a:t>56</a:t>
            </a:r>
            <a:endParaRPr lang="ja-JP"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17788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 Optimization Algorithm</a:t>
            </a:r>
            <a:br>
              <a:rPr lang="en-US" dirty="0"/>
            </a:br>
            <a:r>
              <a:rPr lang="en-US" dirty="0"/>
              <a:t>within a </a:t>
            </a:r>
            <a:r>
              <a:rPr lang="en-US" dirty="0" smtClean="0"/>
              <a:t>Tie-set (Step2)</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27</a:t>
            </a:fld>
            <a:endParaRPr lang="en-US" altLang="ja-JP"/>
          </a:p>
        </p:txBody>
      </p:sp>
      <p:pic>
        <p:nvPicPr>
          <p:cNvPr id="2078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8" t="13396" r="16682" b="5599"/>
          <a:stretch/>
        </p:blipFill>
        <p:spPr bwMode="auto">
          <a:xfrm>
            <a:off x="1187623" y="1268760"/>
            <a:ext cx="6882319" cy="541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
          </p:nvPr>
        </p:nvSpPr>
        <p:spPr>
          <a:xfrm>
            <a:off x="457200" y="1219200"/>
            <a:ext cx="2314600" cy="1993776"/>
          </a:xfrm>
        </p:spPr>
        <p:txBody>
          <a:bodyPr/>
          <a:lstStyle/>
          <a:p>
            <a:endParaRPr lang="en-US" dirty="0"/>
          </a:p>
        </p:txBody>
      </p:sp>
    </p:spTree>
    <p:extLst>
      <p:ext uri="{BB962C8B-B14F-4D97-AF65-F5344CB8AC3E}">
        <p14:creationId xmlns:p14="http://schemas.microsoft.com/office/powerpoint/2010/main" val="1925620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7" name="直線コネクタ 97"/>
          <p:cNvCxnSpPr>
            <a:stCxn id="569" idx="0"/>
            <a:endCxn id="576" idx="3"/>
          </p:cNvCxnSpPr>
          <p:nvPr/>
        </p:nvCxnSpPr>
        <p:spPr>
          <a:xfrm rot="5400000" flipH="1" flipV="1">
            <a:off x="575556" y="2765460"/>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直線コネクタ 98"/>
          <p:cNvCxnSpPr>
            <a:stCxn id="576" idx="5"/>
            <a:endCxn id="575" idx="0"/>
          </p:cNvCxnSpPr>
          <p:nvPr/>
        </p:nvCxnSpPr>
        <p:spPr>
          <a:xfrm rot="5400000">
            <a:off x="497372" y="3491716"/>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直線コネクタ 99"/>
          <p:cNvCxnSpPr>
            <a:stCxn id="569" idx="4"/>
            <a:endCxn id="575" idx="1"/>
          </p:cNvCxnSpPr>
          <p:nvPr/>
        </p:nvCxnSpPr>
        <p:spPr>
          <a:xfrm rot="16200000" flipH="1">
            <a:off x="431540" y="3671735"/>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線コネクタ 100"/>
          <p:cNvCxnSpPr>
            <a:stCxn id="576" idx="7"/>
            <a:endCxn id="572" idx="2"/>
          </p:cNvCxnSpPr>
          <p:nvPr/>
        </p:nvCxnSpPr>
        <p:spPr>
          <a:xfrm rot="5400000" flipH="1" flipV="1">
            <a:off x="1649499" y="2051557"/>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直線コネクタ 101"/>
          <p:cNvCxnSpPr>
            <a:stCxn id="572" idx="6"/>
            <a:endCxn id="573" idx="2"/>
          </p:cNvCxnSpPr>
          <p:nvPr/>
        </p:nvCxnSpPr>
        <p:spPr>
          <a:xfrm>
            <a:off x="2483768" y="2411596"/>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直線コネクタ 102"/>
          <p:cNvCxnSpPr>
            <a:stCxn id="573" idx="4"/>
            <a:endCxn id="570" idx="0"/>
          </p:cNvCxnSpPr>
          <p:nvPr/>
        </p:nvCxnSpPr>
        <p:spPr>
          <a:xfrm rot="5400000">
            <a:off x="1799692" y="3239688"/>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直線コネクタ 103"/>
          <p:cNvCxnSpPr>
            <a:stCxn id="573" idx="5"/>
            <a:endCxn id="574" idx="1"/>
          </p:cNvCxnSpPr>
          <p:nvPr/>
        </p:nvCxnSpPr>
        <p:spPr>
          <a:xfrm rot="16200000" flipH="1">
            <a:off x="3197671" y="2765459"/>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直線コネクタ 104"/>
          <p:cNvCxnSpPr>
            <a:stCxn id="574" idx="4"/>
            <a:endCxn id="571" idx="7"/>
          </p:cNvCxnSpPr>
          <p:nvPr/>
        </p:nvCxnSpPr>
        <p:spPr>
          <a:xfrm rot="5400000">
            <a:off x="3089660" y="3779748"/>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直線コネクタ 105"/>
          <p:cNvCxnSpPr>
            <a:stCxn id="571" idx="2"/>
            <a:endCxn id="570" idx="6"/>
          </p:cNvCxnSpPr>
          <p:nvPr/>
        </p:nvCxnSpPr>
        <p:spPr>
          <a:xfrm rot="10800000" flipV="1">
            <a:off x="2411760" y="4571836"/>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線コネクタ 106"/>
          <p:cNvCxnSpPr>
            <a:stCxn id="572" idx="4"/>
            <a:endCxn id="575" idx="6"/>
          </p:cNvCxnSpPr>
          <p:nvPr/>
        </p:nvCxnSpPr>
        <p:spPr>
          <a:xfrm rot="5400000">
            <a:off x="899592" y="2987660"/>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直線コネクタ 107"/>
          <p:cNvCxnSpPr>
            <a:stCxn id="575" idx="6"/>
            <a:endCxn id="570" idx="2"/>
          </p:cNvCxnSpPr>
          <p:nvPr/>
        </p:nvCxnSpPr>
        <p:spPr>
          <a:xfrm>
            <a:off x="1331640" y="4427820"/>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48" name="テキスト ボックス 81"/>
          <p:cNvSpPr txBox="1">
            <a:spLocks noChangeArrowheads="1"/>
          </p:cNvSpPr>
          <p:nvPr/>
        </p:nvSpPr>
        <p:spPr bwMode="auto">
          <a:xfrm>
            <a:off x="35496" y="3419708"/>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24</a:t>
            </a:r>
            <a:endParaRPr lang="ja-JP" altLang="en-US" dirty="0">
              <a:latin typeface="Times New Roman" pitchFamily="18" charset="0"/>
              <a:cs typeface="Times New Roman" pitchFamily="18" charset="0"/>
            </a:endParaRPr>
          </a:p>
        </p:txBody>
      </p:sp>
      <p:sp>
        <p:nvSpPr>
          <p:cNvPr id="549" name="テキスト ボックス 82"/>
          <p:cNvSpPr txBox="1">
            <a:spLocks noChangeArrowheads="1"/>
          </p:cNvSpPr>
          <p:nvPr/>
        </p:nvSpPr>
        <p:spPr bwMode="auto">
          <a:xfrm>
            <a:off x="3764828" y="3392532"/>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50</a:t>
            </a:r>
            <a:endParaRPr lang="ja-JP" altLang="en-US" dirty="0">
              <a:latin typeface="Times New Roman" pitchFamily="18" charset="0"/>
              <a:cs typeface="Times New Roman" pitchFamily="18" charset="0"/>
            </a:endParaRPr>
          </a:p>
        </p:txBody>
      </p:sp>
      <p:sp>
        <p:nvSpPr>
          <p:cNvPr id="550" name="テキスト ボックス 87"/>
          <p:cNvSpPr txBox="1">
            <a:spLocks noChangeArrowheads="1"/>
          </p:cNvSpPr>
          <p:nvPr/>
        </p:nvSpPr>
        <p:spPr bwMode="auto">
          <a:xfrm>
            <a:off x="683568" y="2258288"/>
            <a:ext cx="576064"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87</a:t>
            </a:r>
            <a:endParaRPr lang="ja-JP" altLang="en-US" dirty="0">
              <a:latin typeface="Times New Roman" pitchFamily="18" charset="0"/>
              <a:cs typeface="Times New Roman" pitchFamily="18" charset="0"/>
            </a:endParaRPr>
          </a:p>
        </p:txBody>
      </p:sp>
      <p:sp>
        <p:nvSpPr>
          <p:cNvPr id="551" name="テキスト ボックス 88"/>
          <p:cNvSpPr txBox="1">
            <a:spLocks noChangeArrowheads="1"/>
          </p:cNvSpPr>
          <p:nvPr/>
        </p:nvSpPr>
        <p:spPr bwMode="auto">
          <a:xfrm>
            <a:off x="3220398" y="4634552"/>
            <a:ext cx="492443" cy="461665"/>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56</a:t>
            </a:r>
            <a:endParaRPr lang="ja-JP" altLang="en-US" dirty="0">
              <a:latin typeface="Times New Roman" pitchFamily="18" charset="0"/>
              <a:cs typeface="Times New Roman" pitchFamily="18" charset="0"/>
            </a:endParaRPr>
          </a:p>
        </p:txBody>
      </p:sp>
      <p:sp>
        <p:nvSpPr>
          <p:cNvPr id="552" name="テキスト ボックス 83"/>
          <p:cNvSpPr txBox="1">
            <a:spLocks noChangeArrowheads="1"/>
          </p:cNvSpPr>
          <p:nvPr/>
        </p:nvSpPr>
        <p:spPr bwMode="auto">
          <a:xfrm>
            <a:off x="3203848" y="2258288"/>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28</a:t>
            </a:r>
            <a:endParaRPr lang="ja-JP" altLang="en-US" dirty="0">
              <a:latin typeface="Times New Roman" pitchFamily="18" charset="0"/>
              <a:cs typeface="Times New Roman" pitchFamily="18" charset="0"/>
            </a:endParaRPr>
          </a:p>
        </p:txBody>
      </p:sp>
      <p:sp>
        <p:nvSpPr>
          <p:cNvPr id="553" name="テキスト ボックス 84"/>
          <p:cNvSpPr txBox="1">
            <a:spLocks noChangeArrowheads="1"/>
          </p:cNvSpPr>
          <p:nvPr/>
        </p:nvSpPr>
        <p:spPr bwMode="auto">
          <a:xfrm>
            <a:off x="2051720" y="4787860"/>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26</a:t>
            </a:r>
            <a:endParaRPr lang="ja-JP" altLang="en-US" dirty="0">
              <a:latin typeface="Times New Roman" pitchFamily="18" charset="0"/>
              <a:cs typeface="Times New Roman" pitchFamily="18" charset="0"/>
            </a:endParaRPr>
          </a:p>
        </p:txBody>
      </p:sp>
      <p:sp>
        <p:nvSpPr>
          <p:cNvPr id="554" name="テキスト ボックス 85"/>
          <p:cNvSpPr txBox="1">
            <a:spLocks noChangeArrowheads="1"/>
          </p:cNvSpPr>
          <p:nvPr/>
        </p:nvSpPr>
        <p:spPr bwMode="auto">
          <a:xfrm>
            <a:off x="2140278" y="1960964"/>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43</a:t>
            </a:r>
            <a:endParaRPr lang="ja-JP" altLang="en-US" dirty="0">
              <a:latin typeface="Times New Roman" pitchFamily="18" charset="0"/>
              <a:cs typeface="Times New Roman" pitchFamily="18" charset="0"/>
            </a:endParaRPr>
          </a:p>
        </p:txBody>
      </p:sp>
      <p:sp>
        <p:nvSpPr>
          <p:cNvPr id="555" name="テキスト ボックス 86"/>
          <p:cNvSpPr txBox="1">
            <a:spLocks noChangeArrowheads="1"/>
          </p:cNvSpPr>
          <p:nvPr/>
        </p:nvSpPr>
        <p:spPr bwMode="auto">
          <a:xfrm>
            <a:off x="899592" y="4499828"/>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54</a:t>
            </a:r>
            <a:endParaRPr lang="ja-JP" altLang="en-US" dirty="0">
              <a:latin typeface="Times New Roman" pitchFamily="18" charset="0"/>
              <a:cs typeface="Times New Roman" pitchFamily="18" charset="0"/>
            </a:endParaRPr>
          </a:p>
        </p:txBody>
      </p:sp>
      <p:grpSp>
        <p:nvGrpSpPr>
          <p:cNvPr id="556" name="グループ化 116"/>
          <p:cNvGrpSpPr/>
          <p:nvPr/>
        </p:nvGrpSpPr>
        <p:grpSpPr>
          <a:xfrm>
            <a:off x="683568" y="2922904"/>
            <a:ext cx="486390" cy="1152128"/>
            <a:chOff x="899593" y="2776736"/>
            <a:chExt cx="576063" cy="1152128"/>
          </a:xfrm>
        </p:grpSpPr>
        <p:sp>
          <p:nvSpPr>
            <p:cNvPr id="557" name="フリーフォーム 117"/>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558" name="オブジェクト 118"/>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10106" name="数式" r:id="rId5" imgW="164880" imgH="215640" progId="Equation.3">
                    <p:embed/>
                  </p:oleObj>
                </mc:Choice>
                <mc:Fallback>
                  <p:oleObj name="数式" r:id="rId5" imgW="1648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59" name="グループ化 119"/>
          <p:cNvGrpSpPr/>
          <p:nvPr/>
        </p:nvGrpSpPr>
        <p:grpSpPr>
          <a:xfrm>
            <a:off x="2500318" y="3066921"/>
            <a:ext cx="1008112" cy="1368151"/>
            <a:chOff x="2771800" y="2924945"/>
            <a:chExt cx="1008112" cy="1368151"/>
          </a:xfrm>
        </p:grpSpPr>
        <p:sp>
          <p:nvSpPr>
            <p:cNvPr id="560" name="フリーフォーム 120"/>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561"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10107" name="数式" r:id="rId7" imgW="177480" imgH="215640" progId="Equation.3">
                    <p:embed/>
                  </p:oleObj>
                </mc:Choice>
                <mc:Fallback>
                  <p:oleObj name="数式" r:id="rId7" imgW="177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62" name="グループ化 122"/>
          <p:cNvGrpSpPr/>
          <p:nvPr/>
        </p:nvGrpSpPr>
        <p:grpSpPr>
          <a:xfrm>
            <a:off x="1636222" y="2562864"/>
            <a:ext cx="1296144" cy="1878137"/>
            <a:chOff x="1907704" y="2420888"/>
            <a:chExt cx="1296144" cy="1878137"/>
          </a:xfrm>
        </p:grpSpPr>
        <p:sp>
          <p:nvSpPr>
            <p:cNvPr id="563" name="フリーフォーム 123"/>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564"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10108" name="数式" r:id="rId9" imgW="177480" imgH="228600" progId="Equation.3">
                    <p:embed/>
                  </p:oleObj>
                </mc:Choice>
                <mc:Fallback>
                  <p:oleObj name="数式"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65" name="グループ化 125"/>
          <p:cNvGrpSpPr/>
          <p:nvPr/>
        </p:nvGrpSpPr>
        <p:grpSpPr>
          <a:xfrm>
            <a:off x="1348190" y="2562864"/>
            <a:ext cx="720080" cy="1440160"/>
            <a:chOff x="1619672" y="2420888"/>
            <a:chExt cx="720080" cy="1440160"/>
          </a:xfrm>
        </p:grpSpPr>
        <p:sp>
          <p:nvSpPr>
            <p:cNvPr id="566" name="フリーフォーム 126"/>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567"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10109" name="数式" r:id="rId11" imgW="177480" imgH="215640" progId="Equation.3">
                    <p:embed/>
                  </p:oleObj>
                </mc:Choice>
                <mc:Fallback>
                  <p:oleObj name="数式" r:id="rId11" imgW="17748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68" name="右矢印 129"/>
          <p:cNvSpPr/>
          <p:nvPr/>
        </p:nvSpPr>
        <p:spPr>
          <a:xfrm>
            <a:off x="6667485" y="1778245"/>
            <a:ext cx="432048" cy="936104"/>
          </a:xfrm>
          <a:prstGeom prst="rightArrow">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69" name="円/楕円 88"/>
          <p:cNvSpPr/>
          <p:nvPr/>
        </p:nvSpPr>
        <p:spPr>
          <a:xfrm>
            <a:off x="395536" y="327569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570" name="円/楕円 122"/>
          <p:cNvSpPr/>
          <p:nvPr/>
        </p:nvSpPr>
        <p:spPr>
          <a:xfrm>
            <a:off x="2123728" y="4571836"/>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571" name="円/楕円 136"/>
          <p:cNvSpPr/>
          <p:nvPr/>
        </p:nvSpPr>
        <p:spPr>
          <a:xfrm>
            <a:off x="3131840" y="4427820"/>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572" name="円/楕円 138"/>
          <p:cNvSpPr/>
          <p:nvPr/>
        </p:nvSpPr>
        <p:spPr>
          <a:xfrm>
            <a:off x="2195736" y="2267580"/>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573" name="円/楕円 139"/>
          <p:cNvSpPr/>
          <p:nvPr/>
        </p:nvSpPr>
        <p:spPr>
          <a:xfrm>
            <a:off x="2987824" y="248360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574" name="円/楕円 140"/>
          <p:cNvSpPr/>
          <p:nvPr/>
        </p:nvSpPr>
        <p:spPr>
          <a:xfrm>
            <a:off x="3635896" y="320368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575" name="円/楕円 141"/>
          <p:cNvSpPr/>
          <p:nvPr/>
        </p:nvSpPr>
        <p:spPr>
          <a:xfrm>
            <a:off x="1043608" y="4283804"/>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576" name="円/楕円 142"/>
          <p:cNvSpPr/>
          <p:nvPr/>
        </p:nvSpPr>
        <p:spPr>
          <a:xfrm>
            <a:off x="1043608" y="2555612"/>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p:sp>
        <p:nvSpPr>
          <p:cNvPr id="2" name="TextBox 1"/>
          <p:cNvSpPr txBox="1"/>
          <p:nvPr/>
        </p:nvSpPr>
        <p:spPr>
          <a:xfrm>
            <a:off x="4373592" y="2391271"/>
            <a:ext cx="910827" cy="461665"/>
          </a:xfrm>
          <a:prstGeom prst="rect">
            <a:avLst/>
          </a:prstGeom>
          <a:noFill/>
        </p:spPr>
        <p:txBody>
          <a:bodyPr wrap="none" rtlCol="0">
            <a:spAutoFit/>
          </a:bodyPr>
          <a:lstStyle/>
          <a:p>
            <a:r>
              <a:rPr lang="en-US" dirty="0" smtClean="0"/>
              <a:t>a (24)</a:t>
            </a:r>
            <a:endParaRPr lang="en-US" dirty="0"/>
          </a:p>
        </p:txBody>
      </p:sp>
      <p:sp>
        <p:nvSpPr>
          <p:cNvPr id="98" name="TextBox 97"/>
          <p:cNvSpPr txBox="1"/>
          <p:nvPr/>
        </p:nvSpPr>
        <p:spPr>
          <a:xfrm>
            <a:off x="4877648" y="1671191"/>
            <a:ext cx="928459" cy="461665"/>
          </a:xfrm>
          <a:prstGeom prst="rect">
            <a:avLst/>
          </a:prstGeom>
          <a:noFill/>
        </p:spPr>
        <p:txBody>
          <a:bodyPr wrap="none" rtlCol="0">
            <a:spAutoFit/>
          </a:bodyPr>
          <a:lstStyle/>
          <a:p>
            <a:r>
              <a:rPr lang="en-US" dirty="0" smtClean="0"/>
              <a:t>b (87)</a:t>
            </a:r>
            <a:endParaRPr lang="en-US" dirty="0"/>
          </a:p>
        </p:txBody>
      </p:sp>
      <p:sp>
        <p:nvSpPr>
          <p:cNvPr id="99" name="TextBox 98"/>
          <p:cNvSpPr txBox="1"/>
          <p:nvPr/>
        </p:nvSpPr>
        <p:spPr>
          <a:xfrm>
            <a:off x="5525720" y="2391271"/>
            <a:ext cx="910827" cy="461665"/>
          </a:xfrm>
          <a:prstGeom prst="rect">
            <a:avLst/>
          </a:prstGeom>
          <a:noFill/>
        </p:spPr>
        <p:txBody>
          <a:bodyPr wrap="none" rtlCol="0">
            <a:spAutoFit/>
          </a:bodyPr>
          <a:lstStyle/>
          <a:p>
            <a:r>
              <a:rPr lang="en-US" dirty="0" smtClean="0"/>
              <a:t>c (54)</a:t>
            </a:r>
            <a:endParaRPr lang="en-US" dirty="0"/>
          </a:p>
        </p:txBody>
      </p:sp>
      <p:cxnSp>
        <p:nvCxnSpPr>
          <p:cNvPr id="4" name="Straight Connector 3"/>
          <p:cNvCxnSpPr/>
          <p:nvPr/>
        </p:nvCxnSpPr>
        <p:spPr>
          <a:xfrm>
            <a:off x="3916267" y="2247255"/>
            <a:ext cx="252028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40831" y="1743199"/>
            <a:ext cx="407484" cy="461665"/>
          </a:xfrm>
          <a:prstGeom prst="rect">
            <a:avLst/>
          </a:prstGeom>
          <a:noFill/>
        </p:spPr>
        <p:txBody>
          <a:bodyPr wrap="none" rtlCol="0">
            <a:spAutoFit/>
          </a:bodyPr>
          <a:lstStyle/>
          <a:p>
            <a:r>
              <a:rPr lang="en-US" dirty="0" smtClean="0"/>
              <a:t>X</a:t>
            </a:r>
            <a:endParaRPr lang="en-US" dirty="0"/>
          </a:p>
        </p:txBody>
      </p:sp>
      <p:sp>
        <p:nvSpPr>
          <p:cNvPr id="104" name="TextBox 103"/>
          <p:cNvSpPr txBox="1"/>
          <p:nvPr/>
        </p:nvSpPr>
        <p:spPr>
          <a:xfrm>
            <a:off x="3940831" y="2361654"/>
            <a:ext cx="407484" cy="461665"/>
          </a:xfrm>
          <a:prstGeom prst="rect">
            <a:avLst/>
          </a:prstGeom>
          <a:noFill/>
        </p:spPr>
        <p:txBody>
          <a:bodyPr wrap="none" rtlCol="0">
            <a:spAutoFit/>
          </a:bodyPr>
          <a:lstStyle/>
          <a:p>
            <a:r>
              <a:rPr lang="en-US" dirty="0" smtClean="0"/>
              <a:t>Y</a:t>
            </a:r>
            <a:endParaRPr lang="en-US" dirty="0"/>
          </a:p>
        </p:txBody>
      </p:sp>
      <p:sp>
        <p:nvSpPr>
          <p:cNvPr id="106" name="下矢印 249"/>
          <p:cNvSpPr/>
          <p:nvPr/>
        </p:nvSpPr>
        <p:spPr>
          <a:xfrm rot="1914388">
            <a:off x="4863503" y="2006552"/>
            <a:ext cx="265242" cy="49737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250"/>
          <p:cNvSpPr/>
          <p:nvPr/>
        </p:nvSpPr>
        <p:spPr>
          <a:xfrm>
            <a:off x="4492331" y="2001614"/>
            <a:ext cx="548907" cy="461665"/>
          </a:xfrm>
          <a:prstGeom prst="rect">
            <a:avLst/>
          </a:prstGeom>
        </p:spPr>
        <p:txBody>
          <a:bodyPr wrap="square">
            <a:spAutoFit/>
          </a:bodyPr>
          <a:lstStyle/>
          <a:p>
            <a:r>
              <a:rPr lang="en-US" altLang="ja-JP" dirty="0">
                <a:solidFill>
                  <a:srgbClr val="FF0000"/>
                </a:solidFill>
                <a:cs typeface="Times New Roman" pitchFamily="18" charset="0"/>
              </a:rPr>
              <a:t>31</a:t>
            </a:r>
            <a:endParaRPr lang="ja-JP" altLang="en-US" dirty="0">
              <a:solidFill>
                <a:srgbClr val="FF0000"/>
              </a:solidFill>
              <a:latin typeface="Times New Roman" pitchFamily="18" charset="0"/>
              <a:cs typeface="Times New Roman" pitchFamily="18" charset="0"/>
            </a:endParaRPr>
          </a:p>
        </p:txBody>
      </p:sp>
      <p:sp>
        <p:nvSpPr>
          <p:cNvPr id="108" name="下矢印 249"/>
          <p:cNvSpPr/>
          <p:nvPr/>
        </p:nvSpPr>
        <p:spPr>
          <a:xfrm rot="18976800">
            <a:off x="5510170" y="2009326"/>
            <a:ext cx="301677" cy="49737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p:nvSpPr>
        <p:spPr>
          <a:xfrm>
            <a:off x="5737953" y="1959223"/>
            <a:ext cx="338554" cy="461665"/>
          </a:xfrm>
          <a:prstGeom prst="rect">
            <a:avLst/>
          </a:prstGeom>
        </p:spPr>
        <p:txBody>
          <a:bodyPr wrap="none">
            <a:spAutoFit/>
          </a:bodyPr>
          <a:lstStyle/>
          <a:p>
            <a:r>
              <a:rPr lang="en-US" altLang="ja-JP" dirty="0" smtClean="0">
                <a:solidFill>
                  <a:srgbClr val="FF0000"/>
                </a:solidFill>
                <a:cs typeface="Times New Roman" pitchFamily="18" charset="0"/>
              </a:rPr>
              <a:t>1</a:t>
            </a:r>
            <a:endParaRPr lang="ja-JP" altLang="en-US" dirty="0">
              <a:solidFill>
                <a:srgbClr val="FF0000"/>
              </a:solidFill>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7239729" y="1770781"/>
                <a:ext cx="19023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𝑓</m:t>
                      </m:r>
                      <m:d>
                        <m:dPr>
                          <m:ctrlPr>
                            <a:rPr lang="en-US" i="1" dirty="0" smtClean="0">
                              <a:latin typeface="Cambria Math"/>
                            </a:rPr>
                          </m:ctrlPr>
                        </m:dPr>
                        <m:e>
                          <m:r>
                            <a:rPr lang="en-US" b="0" i="1" dirty="0" smtClean="0">
                              <a:latin typeface="Cambria Math"/>
                            </a:rPr>
                            <m:t>𝑏</m:t>
                          </m:r>
                          <m:r>
                            <a:rPr lang="en-US" b="0" i="1" dirty="0" smtClean="0">
                              <a:latin typeface="Cambria Math"/>
                            </a:rPr>
                            <m:t>,</m:t>
                          </m:r>
                          <m:r>
                            <a:rPr lang="en-US" b="0" i="1" dirty="0" smtClean="0">
                              <a:latin typeface="Cambria Math"/>
                            </a:rPr>
                            <m:t>𝑎</m:t>
                          </m:r>
                        </m:e>
                      </m:d>
                      <m:r>
                        <a:rPr lang="en-US" i="1" dirty="0">
                          <a:latin typeface="Cambria Math"/>
                        </a:rPr>
                        <m:t>=</m:t>
                      </m:r>
                      <m:r>
                        <a:rPr lang="en-US" b="0" i="1" dirty="0" smtClean="0">
                          <a:latin typeface="Cambria Math"/>
                        </a:rPr>
                        <m:t>31</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239729" y="1770781"/>
                <a:ext cx="1902316" cy="461665"/>
              </a:xfrm>
              <a:prstGeom prst="rect">
                <a:avLst/>
              </a:prstGeom>
              <a:blipFill rotWithShape="1">
                <a:blip r:embed="rId13"/>
                <a:stretch>
                  <a:fillRect l="-321"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7239729" y="2246297"/>
                <a:ext cx="1704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𝑓</m:t>
                      </m:r>
                      <m:d>
                        <m:dPr>
                          <m:ctrlPr>
                            <a:rPr lang="en-US" i="1" dirty="0" smtClean="0">
                              <a:latin typeface="Cambria Math"/>
                            </a:rPr>
                          </m:ctrlPr>
                        </m:dPr>
                        <m:e>
                          <m:r>
                            <a:rPr lang="en-US" b="0" i="1" dirty="0" smtClean="0">
                              <a:latin typeface="Cambria Math"/>
                            </a:rPr>
                            <m:t>𝑏</m:t>
                          </m:r>
                          <m:r>
                            <a:rPr lang="en-US" b="0" i="1" dirty="0" smtClean="0">
                              <a:latin typeface="Cambria Math"/>
                            </a:rPr>
                            <m:t>,</m:t>
                          </m:r>
                          <m:r>
                            <a:rPr lang="en-US" b="0" i="1" dirty="0" smtClean="0">
                              <a:latin typeface="Cambria Math"/>
                            </a:rPr>
                            <m:t>𝑐</m:t>
                          </m:r>
                        </m:e>
                      </m:d>
                      <m:r>
                        <a:rPr lang="en-US" i="1" dirty="0">
                          <a:latin typeface="Cambria Math"/>
                        </a:rPr>
                        <m:t>=</m:t>
                      </m:r>
                      <m:r>
                        <a:rPr lang="en-US" b="0" i="1" dirty="0" smtClean="0">
                          <a:latin typeface="Cambria Math"/>
                        </a:rPr>
                        <m:t>1</m:t>
                      </m:r>
                    </m:oMath>
                  </m:oMathPara>
                </a14:m>
                <a:endParaRPr lang="en-US" dirty="0"/>
              </a:p>
            </p:txBody>
          </p:sp>
        </mc:Choice>
        <mc:Fallback xmlns="">
          <p:sp>
            <p:nvSpPr>
              <p:cNvPr id="113" name="Rectangle 112"/>
              <p:cNvSpPr>
                <a:spLocks noRot="1" noChangeAspect="1" noMove="1" noResize="1" noEditPoints="1" noAdjustHandles="1" noChangeArrowheads="1" noChangeShapeType="1" noTextEdit="1"/>
              </p:cNvSpPr>
              <p:nvPr/>
            </p:nvSpPr>
            <p:spPr>
              <a:xfrm>
                <a:off x="7239729" y="2246297"/>
                <a:ext cx="1704184" cy="461665"/>
              </a:xfrm>
              <a:prstGeom prst="rect">
                <a:avLst/>
              </a:prstGeom>
              <a:blipFill rotWithShape="1">
                <a:blip r:embed="rId15"/>
                <a:stretch>
                  <a:fillRect l="-358"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779912" y="1239143"/>
                <a:ext cx="817083"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t>In </a:t>
                </a:r>
                <a14:m>
                  <m:oMath xmlns:m="http://schemas.openxmlformats.org/officeDocument/2006/math">
                    <m:sSub>
                      <m:sSubPr>
                        <m:ctrlPr>
                          <a:rPr lang="en-US" i="1" dirty="0">
                            <a:latin typeface="Cambria Math"/>
                          </a:rPr>
                        </m:ctrlPr>
                      </m:sSubPr>
                      <m:e>
                        <m:r>
                          <a:rPr lang="en-US" i="1" dirty="0">
                            <a:latin typeface="Cambria Math"/>
                          </a:rPr>
                          <m:t>𝐿</m:t>
                        </m:r>
                      </m:e>
                      <m:sub>
                        <m:r>
                          <a:rPr lang="en-US" i="1" dirty="0">
                            <a:latin typeface="Cambria Math"/>
                          </a:rPr>
                          <m:t>1</m:t>
                        </m:r>
                      </m:sub>
                    </m:sSub>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779912" y="1239143"/>
                <a:ext cx="817083" cy="461665"/>
              </a:xfrm>
              <a:prstGeom prst="rect">
                <a:avLst/>
              </a:prstGeom>
              <a:blipFill rotWithShape="1">
                <a:blip r:embed="rId16"/>
                <a:stretch>
                  <a:fillRect l="-10219" t="-8861" b="-25316"/>
                </a:stretch>
              </a:blipFill>
            </p:spPr>
            <p:txBody>
              <a:bodyPr/>
              <a:lstStyle/>
              <a:p>
                <a:r>
                  <a:rPr lang="en-US">
                    <a:noFill/>
                  </a:rPr>
                  <a:t> </a:t>
                </a:r>
              </a:p>
            </p:txBody>
          </p:sp>
        </mc:Fallback>
      </mc:AlternateContent>
      <p:sp>
        <p:nvSpPr>
          <p:cNvPr id="116" name="右矢印 129"/>
          <p:cNvSpPr/>
          <p:nvPr/>
        </p:nvSpPr>
        <p:spPr>
          <a:xfrm>
            <a:off x="6853396" y="4600499"/>
            <a:ext cx="432048" cy="936104"/>
          </a:xfrm>
          <a:prstGeom prst="rightArrow">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17" name="TextBox 116"/>
          <p:cNvSpPr txBox="1"/>
          <p:nvPr/>
        </p:nvSpPr>
        <p:spPr>
          <a:xfrm>
            <a:off x="4559503" y="5213525"/>
            <a:ext cx="910827" cy="461665"/>
          </a:xfrm>
          <a:prstGeom prst="rect">
            <a:avLst/>
          </a:prstGeom>
          <a:noFill/>
        </p:spPr>
        <p:txBody>
          <a:bodyPr wrap="none" rtlCol="0">
            <a:spAutoFit/>
          </a:bodyPr>
          <a:lstStyle/>
          <a:p>
            <a:r>
              <a:rPr lang="en-US" dirty="0" smtClean="0"/>
              <a:t>e (28)</a:t>
            </a:r>
            <a:endParaRPr lang="en-US" dirty="0"/>
          </a:p>
        </p:txBody>
      </p:sp>
      <p:sp>
        <p:nvSpPr>
          <p:cNvPr id="118" name="TextBox 117"/>
          <p:cNvSpPr txBox="1"/>
          <p:nvPr/>
        </p:nvSpPr>
        <p:spPr>
          <a:xfrm>
            <a:off x="4572000" y="4509120"/>
            <a:ext cx="928459" cy="461665"/>
          </a:xfrm>
          <a:prstGeom prst="rect">
            <a:avLst/>
          </a:prstGeom>
          <a:noFill/>
        </p:spPr>
        <p:txBody>
          <a:bodyPr wrap="none" rtlCol="0">
            <a:spAutoFit/>
          </a:bodyPr>
          <a:lstStyle/>
          <a:p>
            <a:r>
              <a:rPr lang="en-US" dirty="0" smtClean="0"/>
              <a:t>g (50)</a:t>
            </a:r>
            <a:endParaRPr lang="en-US" dirty="0"/>
          </a:p>
        </p:txBody>
      </p:sp>
      <p:sp>
        <p:nvSpPr>
          <p:cNvPr id="119" name="TextBox 118"/>
          <p:cNvSpPr txBox="1"/>
          <p:nvPr/>
        </p:nvSpPr>
        <p:spPr>
          <a:xfrm>
            <a:off x="5711631" y="5213525"/>
            <a:ext cx="877163" cy="461665"/>
          </a:xfrm>
          <a:prstGeom prst="rect">
            <a:avLst/>
          </a:prstGeom>
          <a:noFill/>
        </p:spPr>
        <p:txBody>
          <a:bodyPr wrap="none" rtlCol="0">
            <a:spAutoFit/>
          </a:bodyPr>
          <a:lstStyle/>
          <a:p>
            <a:r>
              <a:rPr lang="en-US" dirty="0" smtClean="0"/>
              <a:t>f (26)</a:t>
            </a:r>
            <a:endParaRPr lang="en-US" dirty="0"/>
          </a:p>
        </p:txBody>
      </p:sp>
      <p:cxnSp>
        <p:nvCxnSpPr>
          <p:cNvPr id="120" name="Straight Connector 119"/>
          <p:cNvCxnSpPr/>
          <p:nvPr/>
        </p:nvCxnSpPr>
        <p:spPr>
          <a:xfrm>
            <a:off x="4102178" y="5069509"/>
            <a:ext cx="2520280"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4126742" y="4565453"/>
            <a:ext cx="407484" cy="461665"/>
          </a:xfrm>
          <a:prstGeom prst="rect">
            <a:avLst/>
          </a:prstGeom>
          <a:noFill/>
        </p:spPr>
        <p:txBody>
          <a:bodyPr wrap="none" rtlCol="0">
            <a:spAutoFit/>
          </a:bodyPr>
          <a:lstStyle/>
          <a:p>
            <a:r>
              <a:rPr lang="en-US" dirty="0" smtClean="0"/>
              <a:t>X</a:t>
            </a:r>
            <a:endParaRPr lang="en-US" dirty="0"/>
          </a:p>
        </p:txBody>
      </p:sp>
      <p:sp>
        <p:nvSpPr>
          <p:cNvPr id="122" name="TextBox 121"/>
          <p:cNvSpPr txBox="1"/>
          <p:nvPr/>
        </p:nvSpPr>
        <p:spPr>
          <a:xfrm>
            <a:off x="4126742" y="5183908"/>
            <a:ext cx="407484" cy="461665"/>
          </a:xfrm>
          <a:prstGeom prst="rect">
            <a:avLst/>
          </a:prstGeom>
          <a:noFill/>
        </p:spPr>
        <p:txBody>
          <a:bodyPr wrap="none" rtlCol="0">
            <a:spAutoFit/>
          </a:bodyPr>
          <a:lstStyle/>
          <a:p>
            <a:r>
              <a:rPr lang="en-US" dirty="0" smtClean="0"/>
              <a:t>Y</a:t>
            </a:r>
            <a:endParaRPr lang="en-US" dirty="0"/>
          </a:p>
        </p:txBody>
      </p:sp>
      <p:sp>
        <p:nvSpPr>
          <p:cNvPr id="123" name="下矢印 249"/>
          <p:cNvSpPr/>
          <p:nvPr/>
        </p:nvSpPr>
        <p:spPr>
          <a:xfrm>
            <a:off x="4880566" y="4941168"/>
            <a:ext cx="295841" cy="4230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250"/>
          <p:cNvSpPr/>
          <p:nvPr/>
        </p:nvSpPr>
        <p:spPr>
          <a:xfrm>
            <a:off x="4499992" y="4849709"/>
            <a:ext cx="548907" cy="461665"/>
          </a:xfrm>
          <a:prstGeom prst="rect">
            <a:avLst/>
          </a:prstGeom>
        </p:spPr>
        <p:txBody>
          <a:bodyPr wrap="square">
            <a:spAutoFit/>
          </a:bodyPr>
          <a:lstStyle/>
          <a:p>
            <a:r>
              <a:rPr lang="en-US" altLang="ja-JP" dirty="0" smtClean="0">
                <a:solidFill>
                  <a:srgbClr val="FF0000"/>
                </a:solidFill>
                <a:cs typeface="Times New Roman" pitchFamily="18" charset="0"/>
              </a:rPr>
              <a:t>10</a:t>
            </a:r>
            <a:endParaRPr lang="ja-JP" altLang="en-US" dirty="0">
              <a:solidFill>
                <a:srgbClr val="FF0000"/>
              </a:solidFill>
              <a:latin typeface="Times New Roman" pitchFamily="18" charset="0"/>
              <a:cs typeface="Times New Roman" pitchFamily="18" charset="0"/>
            </a:endParaRPr>
          </a:p>
        </p:txBody>
      </p:sp>
      <p:sp>
        <p:nvSpPr>
          <p:cNvPr id="126" name="Rectangle 125"/>
          <p:cNvSpPr/>
          <p:nvPr/>
        </p:nvSpPr>
        <p:spPr>
          <a:xfrm>
            <a:off x="6239797" y="4839543"/>
            <a:ext cx="492443" cy="461665"/>
          </a:xfrm>
          <a:prstGeom prst="rect">
            <a:avLst/>
          </a:prstGeom>
        </p:spPr>
        <p:txBody>
          <a:bodyPr wrap="none">
            <a:spAutoFit/>
          </a:bodyPr>
          <a:lstStyle/>
          <a:p>
            <a:r>
              <a:rPr lang="en-US" altLang="ja-JP" dirty="0" smtClean="0">
                <a:solidFill>
                  <a:srgbClr val="FF0000"/>
                </a:solidFill>
                <a:cs typeface="Times New Roman" pitchFamily="18" charset="0"/>
              </a:rPr>
              <a:t>14</a:t>
            </a:r>
            <a:endParaRPr lang="ja-JP" altLang="en-US" dirty="0">
              <a:solidFill>
                <a:srgbClr val="FF0000"/>
              </a:solidFill>
              <a:cs typeface="Times New Roman" pitchFamily="18" charset="0"/>
            </a:endParaRPr>
          </a:p>
        </p:txBody>
      </p:sp>
      <mc:AlternateContent xmlns:mc="http://schemas.openxmlformats.org/markup-compatibility/2006" xmlns:a14="http://schemas.microsoft.com/office/drawing/2010/main">
        <mc:Choice Requires="a14">
          <p:sp>
            <p:nvSpPr>
              <p:cNvPr id="127" name="Rectangle 126"/>
              <p:cNvSpPr/>
              <p:nvPr/>
            </p:nvSpPr>
            <p:spPr>
              <a:xfrm>
                <a:off x="7308304" y="4593035"/>
                <a:ext cx="19016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𝑓</m:t>
                      </m:r>
                      <m:d>
                        <m:dPr>
                          <m:ctrlPr>
                            <a:rPr lang="en-US" i="1" dirty="0" smtClean="0">
                              <a:latin typeface="Cambria Math"/>
                            </a:rPr>
                          </m:ctrlPr>
                        </m:dPr>
                        <m:e>
                          <m:r>
                            <a:rPr lang="en-US" b="0" i="1" dirty="0" smtClean="0">
                              <a:latin typeface="Cambria Math"/>
                            </a:rPr>
                            <m:t>𝑔</m:t>
                          </m:r>
                          <m:r>
                            <a:rPr lang="en-US" b="0" i="1" dirty="0" smtClean="0">
                              <a:latin typeface="Cambria Math"/>
                            </a:rPr>
                            <m:t>,</m:t>
                          </m:r>
                          <m:r>
                            <a:rPr lang="en-US" b="0" i="1" dirty="0" smtClean="0">
                              <a:latin typeface="Cambria Math"/>
                            </a:rPr>
                            <m:t>𝑒</m:t>
                          </m:r>
                        </m:e>
                      </m:d>
                      <m:r>
                        <a:rPr lang="en-US" i="1" dirty="0">
                          <a:latin typeface="Cambria Math"/>
                        </a:rPr>
                        <m:t>=</m:t>
                      </m:r>
                      <m:r>
                        <a:rPr lang="en-US" b="0" i="1" dirty="0" smtClean="0">
                          <a:latin typeface="Cambria Math"/>
                        </a:rPr>
                        <m:t>10</m:t>
                      </m:r>
                    </m:oMath>
                  </m:oMathPara>
                </a14:m>
                <a:endParaRPr lang="en-US" dirty="0"/>
              </a:p>
            </p:txBody>
          </p:sp>
        </mc:Choice>
        <mc:Fallback xmlns="">
          <p:sp>
            <p:nvSpPr>
              <p:cNvPr id="127" name="Rectangle 126"/>
              <p:cNvSpPr>
                <a:spLocks noRot="1" noChangeAspect="1" noMove="1" noResize="1" noEditPoints="1" noAdjustHandles="1" noChangeArrowheads="1" noChangeShapeType="1" noTextEdit="1"/>
              </p:cNvSpPr>
              <p:nvPr/>
            </p:nvSpPr>
            <p:spPr>
              <a:xfrm>
                <a:off x="7308304" y="4593035"/>
                <a:ext cx="1901674" cy="461665"/>
              </a:xfrm>
              <a:prstGeom prst="rect">
                <a:avLst/>
              </a:prstGeom>
              <a:blipFill rotWithShape="1">
                <a:blip r:embed="rId17"/>
                <a:stretch>
                  <a:fillRect l="-321"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p:cNvSpPr/>
              <p:nvPr/>
            </p:nvSpPr>
            <p:spPr>
              <a:xfrm>
                <a:off x="7308304" y="5068551"/>
                <a:ext cx="17157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𝑓</m:t>
                      </m:r>
                      <m:d>
                        <m:dPr>
                          <m:ctrlPr>
                            <a:rPr lang="en-US" i="1" dirty="0" smtClean="0">
                              <a:latin typeface="Cambria Math"/>
                            </a:rPr>
                          </m:ctrlPr>
                        </m:dPr>
                        <m:e>
                          <m:r>
                            <a:rPr lang="en-US" b="0" i="1" dirty="0" smtClean="0">
                              <a:latin typeface="Cambria Math"/>
                            </a:rPr>
                            <m:t>h</m:t>
                          </m:r>
                          <m:r>
                            <a:rPr lang="en-US" b="0" i="1" dirty="0" smtClean="0">
                              <a:latin typeface="Cambria Math"/>
                            </a:rPr>
                            <m:t>,</m:t>
                          </m:r>
                          <m:r>
                            <a:rPr lang="en-US" b="0" i="1" dirty="0" smtClean="0">
                              <a:latin typeface="Cambria Math"/>
                            </a:rPr>
                            <m:t>𝑒</m:t>
                          </m:r>
                        </m:e>
                      </m:d>
                      <m:r>
                        <a:rPr lang="en-US" i="1" dirty="0">
                          <a:latin typeface="Cambria Math"/>
                        </a:rPr>
                        <m:t>=</m:t>
                      </m:r>
                      <m:r>
                        <a:rPr lang="en-US" b="0" i="1" dirty="0" smtClean="0">
                          <a:latin typeface="Cambria Math"/>
                        </a:rPr>
                        <m:t>2</m:t>
                      </m:r>
                    </m:oMath>
                  </m:oMathPara>
                </a14:m>
                <a:endParaRPr lang="en-US" dirty="0"/>
              </a:p>
            </p:txBody>
          </p:sp>
        </mc:Choice>
        <mc:Fallback xmlns="">
          <p:sp>
            <p:nvSpPr>
              <p:cNvPr id="128" name="Rectangle 127"/>
              <p:cNvSpPr>
                <a:spLocks noRot="1" noChangeAspect="1" noMove="1" noResize="1" noEditPoints="1" noAdjustHandles="1" noChangeArrowheads="1" noChangeShapeType="1" noTextEdit="1"/>
              </p:cNvSpPr>
              <p:nvPr/>
            </p:nvSpPr>
            <p:spPr>
              <a:xfrm>
                <a:off x="7308304" y="5068551"/>
                <a:ext cx="1715726" cy="461665"/>
              </a:xfrm>
              <a:prstGeom prst="rect">
                <a:avLst/>
              </a:prstGeom>
              <a:blipFill rotWithShape="1">
                <a:blip r:embed="rId18"/>
                <a:stretch>
                  <a:fillRect l="-35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p:cNvSpPr/>
              <p:nvPr/>
            </p:nvSpPr>
            <p:spPr>
              <a:xfrm>
                <a:off x="3965823" y="4061397"/>
                <a:ext cx="806567"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t>In </a:t>
                </a:r>
                <a14:m>
                  <m:oMath xmlns:m="http://schemas.openxmlformats.org/officeDocument/2006/math">
                    <m:sSub>
                      <m:sSubPr>
                        <m:ctrlPr>
                          <a:rPr lang="en-US" i="1" dirty="0">
                            <a:latin typeface="Cambria Math"/>
                          </a:rPr>
                        </m:ctrlPr>
                      </m:sSubPr>
                      <m:e>
                        <m:r>
                          <a:rPr lang="en-US" i="1" dirty="0">
                            <a:latin typeface="Cambria Math"/>
                          </a:rPr>
                          <m:t>𝐿</m:t>
                        </m:r>
                      </m:e>
                      <m:sub>
                        <m:r>
                          <a:rPr lang="en-US" b="0" i="1" dirty="0" smtClean="0">
                            <a:latin typeface="Cambria Math"/>
                          </a:rPr>
                          <m:t>4</m:t>
                        </m:r>
                      </m:sub>
                    </m:sSub>
                  </m:oMath>
                </a14:m>
                <a:endParaRPr lang="en-US" dirty="0"/>
              </a:p>
            </p:txBody>
          </p:sp>
        </mc:Choice>
        <mc:Fallback xmlns="">
          <p:sp>
            <p:nvSpPr>
              <p:cNvPr id="129" name="Rectangle 128"/>
              <p:cNvSpPr>
                <a:spLocks noRot="1" noChangeAspect="1" noMove="1" noResize="1" noEditPoints="1" noAdjustHandles="1" noChangeArrowheads="1" noChangeShapeType="1" noTextEdit="1"/>
              </p:cNvSpPr>
              <p:nvPr/>
            </p:nvSpPr>
            <p:spPr>
              <a:xfrm>
                <a:off x="3965823" y="4061397"/>
                <a:ext cx="806567" cy="461665"/>
              </a:xfrm>
              <a:prstGeom prst="rect">
                <a:avLst/>
              </a:prstGeom>
              <a:blipFill rotWithShape="1">
                <a:blip r:embed="rId19"/>
                <a:stretch>
                  <a:fillRect l="-11111" t="-8861" b="-25316"/>
                </a:stretch>
              </a:blipFill>
            </p:spPr>
            <p:txBody>
              <a:bodyPr/>
              <a:lstStyle/>
              <a:p>
                <a:r>
                  <a:rPr lang="en-US">
                    <a:noFill/>
                  </a:rPr>
                  <a:t> </a:t>
                </a:r>
              </a:p>
            </p:txBody>
          </p:sp>
        </mc:Fallback>
      </mc:AlternateContent>
      <p:sp>
        <p:nvSpPr>
          <p:cNvPr id="145" name="TextBox 144"/>
          <p:cNvSpPr txBox="1"/>
          <p:nvPr/>
        </p:nvSpPr>
        <p:spPr>
          <a:xfrm>
            <a:off x="5731773" y="4509120"/>
            <a:ext cx="928459" cy="461665"/>
          </a:xfrm>
          <a:prstGeom prst="rect">
            <a:avLst/>
          </a:prstGeom>
          <a:noFill/>
        </p:spPr>
        <p:txBody>
          <a:bodyPr wrap="none" rtlCol="0">
            <a:spAutoFit/>
          </a:bodyPr>
          <a:lstStyle/>
          <a:p>
            <a:r>
              <a:rPr lang="en-US" dirty="0"/>
              <a:t>h</a:t>
            </a:r>
            <a:r>
              <a:rPr lang="en-US" dirty="0" smtClean="0"/>
              <a:t> (56)</a:t>
            </a:r>
            <a:endParaRPr lang="en-US" dirty="0"/>
          </a:p>
        </p:txBody>
      </p:sp>
      <p:sp>
        <p:nvSpPr>
          <p:cNvPr id="146" name="下矢印 249"/>
          <p:cNvSpPr/>
          <p:nvPr/>
        </p:nvSpPr>
        <p:spPr>
          <a:xfrm rot="2628647">
            <a:off x="5477218" y="4888662"/>
            <a:ext cx="309044" cy="62843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250"/>
          <p:cNvSpPr/>
          <p:nvPr/>
        </p:nvSpPr>
        <p:spPr>
          <a:xfrm>
            <a:off x="5319238" y="4797152"/>
            <a:ext cx="392394" cy="461665"/>
          </a:xfrm>
          <a:prstGeom prst="rect">
            <a:avLst/>
          </a:prstGeom>
        </p:spPr>
        <p:txBody>
          <a:bodyPr wrap="square">
            <a:spAutoFit/>
          </a:bodyPr>
          <a:lstStyle/>
          <a:p>
            <a:r>
              <a:rPr lang="en-US" altLang="ja-JP" dirty="0" smtClean="0">
                <a:solidFill>
                  <a:srgbClr val="FF0000"/>
                </a:solidFill>
                <a:cs typeface="Times New Roman" pitchFamily="18" charset="0"/>
              </a:rPr>
              <a:t>2</a:t>
            </a:r>
            <a:endParaRPr lang="ja-JP" altLang="en-US" dirty="0">
              <a:solidFill>
                <a:srgbClr val="FF0000"/>
              </a:solidFill>
              <a:latin typeface="Times New Roman" pitchFamily="18" charset="0"/>
              <a:cs typeface="Times New Roman" pitchFamily="18" charset="0"/>
            </a:endParaRPr>
          </a:p>
        </p:txBody>
      </p:sp>
      <p:sp>
        <p:nvSpPr>
          <p:cNvPr id="148" name="下矢印 249"/>
          <p:cNvSpPr/>
          <p:nvPr/>
        </p:nvSpPr>
        <p:spPr>
          <a:xfrm>
            <a:off x="6076359" y="4950131"/>
            <a:ext cx="295841" cy="4230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9" name="Rectangle 148"/>
              <p:cNvSpPr/>
              <p:nvPr/>
            </p:nvSpPr>
            <p:spPr>
              <a:xfrm>
                <a:off x="7308304" y="5487615"/>
                <a:ext cx="1905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a:rPr>
                        <m:t>𝑓</m:t>
                      </m:r>
                      <m:d>
                        <m:dPr>
                          <m:ctrlPr>
                            <a:rPr lang="en-US" i="1" dirty="0" smtClean="0">
                              <a:latin typeface="Cambria Math"/>
                            </a:rPr>
                          </m:ctrlPr>
                        </m:dPr>
                        <m:e>
                          <m:r>
                            <a:rPr lang="en-US" b="0" i="1" dirty="0" smtClean="0">
                              <a:latin typeface="Cambria Math"/>
                            </a:rPr>
                            <m:t>h</m:t>
                          </m:r>
                          <m:r>
                            <a:rPr lang="en-US" b="0" i="1" dirty="0" smtClean="0">
                              <a:latin typeface="Cambria Math"/>
                            </a:rPr>
                            <m:t>,</m:t>
                          </m:r>
                          <m:r>
                            <a:rPr lang="en-US" b="0" i="1" dirty="0" smtClean="0">
                              <a:latin typeface="Cambria Math"/>
                            </a:rPr>
                            <m:t>𝑓</m:t>
                          </m:r>
                        </m:e>
                      </m:d>
                      <m:r>
                        <a:rPr lang="en-US" i="1" dirty="0">
                          <a:latin typeface="Cambria Math"/>
                        </a:rPr>
                        <m:t>=</m:t>
                      </m:r>
                      <m:r>
                        <a:rPr lang="en-US" b="0" i="1" dirty="0" smtClean="0">
                          <a:latin typeface="Cambria Math"/>
                        </a:rPr>
                        <m:t>14</m:t>
                      </m:r>
                    </m:oMath>
                  </m:oMathPara>
                </a14:m>
                <a:endParaRPr lang="en-US" dirty="0"/>
              </a:p>
            </p:txBody>
          </p:sp>
        </mc:Choice>
        <mc:Fallback xmlns="">
          <p:sp>
            <p:nvSpPr>
              <p:cNvPr id="149" name="Rectangle 148"/>
              <p:cNvSpPr>
                <a:spLocks noRot="1" noChangeAspect="1" noMove="1" noResize="1" noEditPoints="1" noAdjustHandles="1" noChangeArrowheads="1" noChangeShapeType="1" noTextEdit="1"/>
              </p:cNvSpPr>
              <p:nvPr/>
            </p:nvSpPr>
            <p:spPr>
              <a:xfrm>
                <a:off x="7308304" y="5487615"/>
                <a:ext cx="1905585" cy="461665"/>
              </a:xfrm>
              <a:prstGeom prst="rect">
                <a:avLst/>
              </a:prstGeom>
              <a:blipFill rotWithShape="1">
                <a:blip r:embed="rId20"/>
                <a:stretch>
                  <a:fillRect l="-321" b="-18421"/>
                </a:stretch>
              </a:blipFill>
            </p:spPr>
            <p:txBody>
              <a:bodyPr/>
              <a:lstStyle/>
              <a:p>
                <a:r>
                  <a:rPr lang="en-US">
                    <a:noFill/>
                  </a:rPr>
                  <a:t> </a:t>
                </a:r>
              </a:p>
            </p:txBody>
          </p:sp>
        </mc:Fallback>
      </mc:AlternateContent>
      <p:sp>
        <p:nvSpPr>
          <p:cNvPr id="151" name="Title 1"/>
          <p:cNvSpPr>
            <a:spLocks noGrp="1"/>
          </p:cNvSpPr>
          <p:nvPr>
            <p:ph type="title"/>
          </p:nvPr>
        </p:nvSpPr>
        <p:spPr>
          <a:xfrm>
            <a:off x="457200" y="152400"/>
            <a:ext cx="8229600" cy="990600"/>
          </a:xfrm>
        </p:spPr>
        <p:txBody>
          <a:bodyPr>
            <a:normAutofit fontScale="90000"/>
          </a:bodyPr>
          <a:lstStyle/>
          <a:p>
            <a:r>
              <a:rPr lang="en-US" dirty="0"/>
              <a:t>Distributed Optimization Algorithm</a:t>
            </a:r>
            <a:br>
              <a:rPr lang="en-US" dirty="0"/>
            </a:br>
            <a:r>
              <a:rPr lang="en-US" dirty="0"/>
              <a:t>within a </a:t>
            </a:r>
            <a:r>
              <a:rPr lang="en-US" dirty="0" smtClean="0"/>
              <a:t>Tie-set (Step2)</a:t>
            </a:r>
            <a:endParaRPr lang="en-US" dirty="0"/>
          </a:p>
        </p:txBody>
      </p:sp>
    </p:spTree>
    <p:custDataLst>
      <p:tags r:id="rId2"/>
    </p:custDataLst>
    <p:extLst>
      <p:ext uri="{BB962C8B-B14F-4D97-AF65-F5344CB8AC3E}">
        <p14:creationId xmlns:p14="http://schemas.microsoft.com/office/powerpoint/2010/main" val="232670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 Optimization Algorithm</a:t>
            </a:r>
            <a:br>
              <a:rPr lang="en-US" dirty="0"/>
            </a:br>
            <a:r>
              <a:rPr lang="en-US" dirty="0"/>
              <a:t>within a Tie-set (</a:t>
            </a:r>
            <a:r>
              <a:rPr lang="en-US" dirty="0" smtClean="0"/>
              <a:t>Step3)</a:t>
            </a:r>
            <a:endParaRPr lang="en-US" dirty="0"/>
          </a:p>
        </p:txBody>
      </p:sp>
      <p:sp>
        <p:nvSpPr>
          <p:cNvPr id="3" name="Slide Number Placeholder 2"/>
          <p:cNvSpPr>
            <a:spLocks noGrp="1"/>
          </p:cNvSpPr>
          <p:nvPr>
            <p:ph type="sldNum" sz="quarter" idx="12"/>
          </p:nvPr>
        </p:nvSpPr>
        <p:spPr>
          <a:xfrm>
            <a:off x="612648" y="6591632"/>
            <a:ext cx="1981200" cy="365760"/>
          </a:xfrm>
        </p:spPr>
        <p:txBody>
          <a:bodyPr/>
          <a:lstStyle/>
          <a:p>
            <a:fld id="{FBC32092-C876-4BA9-9400-3D63FB9FCF61}" type="slidenum">
              <a:rPr lang="en-US" altLang="ja-JP" smtClean="0"/>
              <a:pPr/>
              <a:t>29</a:t>
            </a:fld>
            <a:endParaRPr lang="en-US" altLang="ja-JP"/>
          </a:p>
        </p:txBody>
      </p:sp>
      <p:sp>
        <p:nvSpPr>
          <p:cNvPr id="4" name="Content Placeholder 3"/>
          <p:cNvSpPr>
            <a:spLocks noGrp="1"/>
          </p:cNvSpPr>
          <p:nvPr>
            <p:ph sz="quarter" idx="1"/>
          </p:nvPr>
        </p:nvSpPr>
        <p:spPr/>
        <p:txBody>
          <a:bodyPr/>
          <a:lstStyle/>
          <a:p>
            <a:endParaRPr lang="en-US" dirty="0"/>
          </a:p>
        </p:txBody>
      </p:sp>
      <p:pic>
        <p:nvPicPr>
          <p:cNvPr id="2088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781" t="45002" r="1975" b="24019"/>
          <a:stretch/>
        </p:blipFill>
        <p:spPr bwMode="auto">
          <a:xfrm>
            <a:off x="539552" y="1316764"/>
            <a:ext cx="8064897" cy="153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コネクタ 97"/>
          <p:cNvCxnSpPr>
            <a:stCxn id="38" idx="0"/>
            <a:endCxn id="45" idx="3"/>
          </p:cNvCxnSpPr>
          <p:nvPr/>
        </p:nvCxnSpPr>
        <p:spPr>
          <a:xfrm rot="5400000" flipH="1" flipV="1">
            <a:off x="647564" y="3698731"/>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98"/>
          <p:cNvCxnSpPr>
            <a:stCxn id="45" idx="5"/>
            <a:endCxn id="44" idx="0"/>
          </p:cNvCxnSpPr>
          <p:nvPr/>
        </p:nvCxnSpPr>
        <p:spPr>
          <a:xfrm rot="5400000">
            <a:off x="569380" y="4424987"/>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99"/>
          <p:cNvCxnSpPr>
            <a:stCxn id="38" idx="4"/>
            <a:endCxn id="44" idx="1"/>
          </p:cNvCxnSpPr>
          <p:nvPr/>
        </p:nvCxnSpPr>
        <p:spPr>
          <a:xfrm rot="16200000" flipH="1">
            <a:off x="503548" y="4605006"/>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100"/>
          <p:cNvCxnSpPr>
            <a:stCxn id="45" idx="7"/>
            <a:endCxn id="41" idx="2"/>
          </p:cNvCxnSpPr>
          <p:nvPr/>
        </p:nvCxnSpPr>
        <p:spPr>
          <a:xfrm rot="5400000" flipH="1" flipV="1">
            <a:off x="1721507" y="2984828"/>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101"/>
          <p:cNvCxnSpPr>
            <a:stCxn id="41" idx="6"/>
            <a:endCxn id="42" idx="2"/>
          </p:cNvCxnSpPr>
          <p:nvPr/>
        </p:nvCxnSpPr>
        <p:spPr>
          <a:xfrm>
            <a:off x="2555776" y="3344867"/>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2"/>
          <p:cNvCxnSpPr>
            <a:stCxn id="42" idx="4"/>
            <a:endCxn id="39" idx="0"/>
          </p:cNvCxnSpPr>
          <p:nvPr/>
        </p:nvCxnSpPr>
        <p:spPr>
          <a:xfrm rot="5400000">
            <a:off x="1871700" y="4172959"/>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03"/>
          <p:cNvCxnSpPr>
            <a:stCxn id="42" idx="5"/>
            <a:endCxn id="43" idx="1"/>
          </p:cNvCxnSpPr>
          <p:nvPr/>
        </p:nvCxnSpPr>
        <p:spPr>
          <a:xfrm rot="16200000" flipH="1">
            <a:off x="3269679" y="3698730"/>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04"/>
          <p:cNvCxnSpPr>
            <a:stCxn id="43" idx="4"/>
            <a:endCxn id="40" idx="7"/>
          </p:cNvCxnSpPr>
          <p:nvPr/>
        </p:nvCxnSpPr>
        <p:spPr>
          <a:xfrm rot="5400000">
            <a:off x="3161668" y="4713019"/>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05"/>
          <p:cNvCxnSpPr>
            <a:stCxn id="40" idx="2"/>
            <a:endCxn id="39" idx="6"/>
          </p:cNvCxnSpPr>
          <p:nvPr/>
        </p:nvCxnSpPr>
        <p:spPr>
          <a:xfrm rot="10800000" flipV="1">
            <a:off x="2483768" y="5505107"/>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06"/>
          <p:cNvCxnSpPr>
            <a:stCxn id="41" idx="4"/>
            <a:endCxn id="44" idx="6"/>
          </p:cNvCxnSpPr>
          <p:nvPr/>
        </p:nvCxnSpPr>
        <p:spPr>
          <a:xfrm rot="5400000">
            <a:off x="971600" y="3920931"/>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07"/>
          <p:cNvCxnSpPr>
            <a:stCxn id="44" idx="6"/>
            <a:endCxn id="39" idx="2"/>
          </p:cNvCxnSpPr>
          <p:nvPr/>
        </p:nvCxnSpPr>
        <p:spPr>
          <a:xfrm>
            <a:off x="1403648" y="5361091"/>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81"/>
          <p:cNvSpPr txBox="1">
            <a:spLocks noChangeArrowheads="1"/>
          </p:cNvSpPr>
          <p:nvPr/>
        </p:nvSpPr>
        <p:spPr bwMode="auto">
          <a:xfrm>
            <a:off x="107504" y="4352979"/>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24</a:t>
            </a:r>
            <a:endParaRPr lang="ja-JP" altLang="en-US" dirty="0">
              <a:latin typeface="Times New Roman" pitchFamily="18" charset="0"/>
              <a:cs typeface="Times New Roman" pitchFamily="18" charset="0"/>
            </a:endParaRPr>
          </a:p>
        </p:txBody>
      </p:sp>
      <p:sp>
        <p:nvSpPr>
          <p:cNvPr id="18" name="テキスト ボックス 82"/>
          <p:cNvSpPr txBox="1">
            <a:spLocks noChangeArrowheads="1"/>
          </p:cNvSpPr>
          <p:nvPr/>
        </p:nvSpPr>
        <p:spPr bwMode="auto">
          <a:xfrm>
            <a:off x="3836836" y="4325803"/>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50</a:t>
            </a:r>
            <a:endParaRPr lang="ja-JP" altLang="en-US" dirty="0">
              <a:latin typeface="Times New Roman" pitchFamily="18" charset="0"/>
              <a:cs typeface="Times New Roman" pitchFamily="18" charset="0"/>
            </a:endParaRPr>
          </a:p>
        </p:txBody>
      </p:sp>
      <p:sp>
        <p:nvSpPr>
          <p:cNvPr id="19" name="テキスト ボックス 87"/>
          <p:cNvSpPr txBox="1">
            <a:spLocks noChangeArrowheads="1"/>
          </p:cNvSpPr>
          <p:nvPr/>
        </p:nvSpPr>
        <p:spPr bwMode="auto">
          <a:xfrm>
            <a:off x="755576" y="3191559"/>
            <a:ext cx="576064"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87</a:t>
            </a:r>
            <a:endParaRPr lang="ja-JP" altLang="en-US" dirty="0">
              <a:latin typeface="Times New Roman" pitchFamily="18" charset="0"/>
              <a:cs typeface="Times New Roman" pitchFamily="18" charset="0"/>
            </a:endParaRPr>
          </a:p>
        </p:txBody>
      </p:sp>
      <p:sp>
        <p:nvSpPr>
          <p:cNvPr id="20" name="テキスト ボックス 88"/>
          <p:cNvSpPr txBox="1">
            <a:spLocks noChangeArrowheads="1"/>
          </p:cNvSpPr>
          <p:nvPr/>
        </p:nvSpPr>
        <p:spPr bwMode="auto">
          <a:xfrm>
            <a:off x="3292406" y="5567823"/>
            <a:ext cx="492443" cy="461665"/>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56</a:t>
            </a:r>
            <a:endParaRPr lang="ja-JP" altLang="en-US" dirty="0">
              <a:latin typeface="Times New Roman" pitchFamily="18" charset="0"/>
              <a:cs typeface="Times New Roman" pitchFamily="18" charset="0"/>
            </a:endParaRPr>
          </a:p>
        </p:txBody>
      </p:sp>
      <p:sp>
        <p:nvSpPr>
          <p:cNvPr id="21" name="テキスト ボックス 83"/>
          <p:cNvSpPr txBox="1">
            <a:spLocks noChangeArrowheads="1"/>
          </p:cNvSpPr>
          <p:nvPr/>
        </p:nvSpPr>
        <p:spPr bwMode="auto">
          <a:xfrm>
            <a:off x="3275856" y="3191559"/>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28</a:t>
            </a:r>
            <a:endParaRPr lang="ja-JP" altLang="en-US" dirty="0">
              <a:latin typeface="Times New Roman" pitchFamily="18" charset="0"/>
              <a:cs typeface="Times New Roman" pitchFamily="18" charset="0"/>
            </a:endParaRPr>
          </a:p>
        </p:txBody>
      </p:sp>
      <p:sp>
        <p:nvSpPr>
          <p:cNvPr id="22" name="テキスト ボックス 84"/>
          <p:cNvSpPr txBox="1">
            <a:spLocks noChangeArrowheads="1"/>
          </p:cNvSpPr>
          <p:nvPr/>
        </p:nvSpPr>
        <p:spPr bwMode="auto">
          <a:xfrm>
            <a:off x="2123728" y="5721131"/>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26</a:t>
            </a:r>
            <a:endParaRPr lang="ja-JP" altLang="en-US" dirty="0">
              <a:latin typeface="Times New Roman" pitchFamily="18" charset="0"/>
              <a:cs typeface="Times New Roman" pitchFamily="18" charset="0"/>
            </a:endParaRPr>
          </a:p>
        </p:txBody>
      </p:sp>
      <p:sp>
        <p:nvSpPr>
          <p:cNvPr id="23" name="テキスト ボックス 85"/>
          <p:cNvSpPr txBox="1">
            <a:spLocks noChangeArrowheads="1"/>
          </p:cNvSpPr>
          <p:nvPr/>
        </p:nvSpPr>
        <p:spPr bwMode="auto">
          <a:xfrm>
            <a:off x="2212286" y="2894235"/>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43</a:t>
            </a:r>
            <a:endParaRPr lang="ja-JP" altLang="en-US" dirty="0">
              <a:latin typeface="Times New Roman" pitchFamily="18" charset="0"/>
              <a:cs typeface="Times New Roman" pitchFamily="18" charset="0"/>
            </a:endParaRPr>
          </a:p>
        </p:txBody>
      </p:sp>
      <p:sp>
        <p:nvSpPr>
          <p:cNvPr id="24" name="テキスト ボックス 86"/>
          <p:cNvSpPr txBox="1">
            <a:spLocks noChangeArrowheads="1"/>
          </p:cNvSpPr>
          <p:nvPr/>
        </p:nvSpPr>
        <p:spPr bwMode="auto">
          <a:xfrm>
            <a:off x="971600" y="5433099"/>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54</a:t>
            </a:r>
            <a:endParaRPr lang="ja-JP" altLang="en-US" dirty="0">
              <a:latin typeface="Times New Roman" pitchFamily="18" charset="0"/>
              <a:cs typeface="Times New Roman" pitchFamily="18" charset="0"/>
            </a:endParaRPr>
          </a:p>
        </p:txBody>
      </p:sp>
      <p:grpSp>
        <p:nvGrpSpPr>
          <p:cNvPr id="25" name="グループ化 116"/>
          <p:cNvGrpSpPr/>
          <p:nvPr/>
        </p:nvGrpSpPr>
        <p:grpSpPr>
          <a:xfrm>
            <a:off x="755576" y="3856175"/>
            <a:ext cx="486390" cy="1152128"/>
            <a:chOff x="899593" y="2776736"/>
            <a:chExt cx="576063" cy="1152128"/>
          </a:xfrm>
        </p:grpSpPr>
        <p:sp>
          <p:nvSpPr>
            <p:cNvPr id="26" name="フリーフォーム 117"/>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27" name="オブジェクト 118"/>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09251" name="数式" r:id="rId4" imgW="164880" imgH="215640" progId="Equation.3">
                    <p:embed/>
                  </p:oleObj>
                </mc:Choice>
                <mc:Fallback>
                  <p:oleObj name="数式" r:id="rId4" imgW="164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グループ化 119"/>
          <p:cNvGrpSpPr/>
          <p:nvPr/>
        </p:nvGrpSpPr>
        <p:grpSpPr>
          <a:xfrm>
            <a:off x="2572326" y="4000192"/>
            <a:ext cx="1008112" cy="1368151"/>
            <a:chOff x="2771800" y="2924945"/>
            <a:chExt cx="1008112" cy="1368151"/>
          </a:xfrm>
        </p:grpSpPr>
        <p:sp>
          <p:nvSpPr>
            <p:cNvPr id="29" name="フリーフォーム 120"/>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0"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09252" name="数式" r:id="rId6" imgW="177480" imgH="215640" progId="Equation.3">
                    <p:embed/>
                  </p:oleObj>
                </mc:Choice>
                <mc:Fallback>
                  <p:oleObj name="数式"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グループ化 122"/>
          <p:cNvGrpSpPr/>
          <p:nvPr/>
        </p:nvGrpSpPr>
        <p:grpSpPr>
          <a:xfrm>
            <a:off x="1708230" y="3496135"/>
            <a:ext cx="1296144" cy="1878137"/>
            <a:chOff x="1907704" y="2420888"/>
            <a:chExt cx="1296144" cy="1878137"/>
          </a:xfrm>
        </p:grpSpPr>
        <p:sp>
          <p:nvSpPr>
            <p:cNvPr id="32" name="フリーフォーム 123"/>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3"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09253" name="数式" r:id="rId8" imgW="177480" imgH="228600" progId="Equation.3">
                    <p:embed/>
                  </p:oleObj>
                </mc:Choice>
                <mc:Fallback>
                  <p:oleObj name="数式" r:id="rId8" imgW="1774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グループ化 125"/>
          <p:cNvGrpSpPr/>
          <p:nvPr/>
        </p:nvGrpSpPr>
        <p:grpSpPr>
          <a:xfrm>
            <a:off x="1420198" y="3496135"/>
            <a:ext cx="720080" cy="1440160"/>
            <a:chOff x="1619672" y="2420888"/>
            <a:chExt cx="720080" cy="1440160"/>
          </a:xfrm>
        </p:grpSpPr>
        <p:sp>
          <p:nvSpPr>
            <p:cNvPr id="35" name="フリーフォーム 126"/>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36"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09254" name="数式" r:id="rId10" imgW="177480" imgH="215640" progId="Equation.3">
                    <p:embed/>
                  </p:oleObj>
                </mc:Choice>
                <mc:Fallback>
                  <p:oleObj name="数式" r:id="rId10" imgW="1774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 name="右矢印 129"/>
          <p:cNvSpPr/>
          <p:nvPr/>
        </p:nvSpPr>
        <p:spPr>
          <a:xfrm>
            <a:off x="4247964" y="4001691"/>
            <a:ext cx="432048" cy="936104"/>
          </a:xfrm>
          <a:prstGeom prst="rightArrow">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8" name="円/楕円 88"/>
          <p:cNvSpPr/>
          <p:nvPr/>
        </p:nvSpPr>
        <p:spPr>
          <a:xfrm>
            <a:off x="467544" y="420896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39" name="円/楕円 122"/>
          <p:cNvSpPr/>
          <p:nvPr/>
        </p:nvSpPr>
        <p:spPr>
          <a:xfrm>
            <a:off x="2195736" y="5505107"/>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40" name="円/楕円 136"/>
          <p:cNvSpPr/>
          <p:nvPr/>
        </p:nvSpPr>
        <p:spPr>
          <a:xfrm>
            <a:off x="3203848" y="536109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41" name="円/楕円 138"/>
          <p:cNvSpPr/>
          <p:nvPr/>
        </p:nvSpPr>
        <p:spPr>
          <a:xfrm>
            <a:off x="2267744" y="320085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42" name="円/楕円 139"/>
          <p:cNvSpPr/>
          <p:nvPr/>
        </p:nvSpPr>
        <p:spPr>
          <a:xfrm>
            <a:off x="3059832" y="341687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43" name="円/楕円 140"/>
          <p:cNvSpPr/>
          <p:nvPr/>
        </p:nvSpPr>
        <p:spPr>
          <a:xfrm>
            <a:off x="3707904" y="413695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44" name="円/楕円 141"/>
          <p:cNvSpPr/>
          <p:nvPr/>
        </p:nvSpPr>
        <p:spPr>
          <a:xfrm>
            <a:off x="1115616" y="521707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45" name="円/楕円 142"/>
          <p:cNvSpPr/>
          <p:nvPr/>
        </p:nvSpPr>
        <p:spPr>
          <a:xfrm>
            <a:off x="1115616" y="3488883"/>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p:cxnSp>
        <p:nvCxnSpPr>
          <p:cNvPr id="46" name="直線コネクタ 204"/>
          <p:cNvCxnSpPr>
            <a:stCxn id="77" idx="0"/>
            <a:endCxn id="84" idx="3"/>
          </p:cNvCxnSpPr>
          <p:nvPr/>
        </p:nvCxnSpPr>
        <p:spPr>
          <a:xfrm rot="5400000" flipH="1" flipV="1">
            <a:off x="5126721" y="3717315"/>
            <a:ext cx="474229" cy="5462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205"/>
          <p:cNvCxnSpPr>
            <a:stCxn id="84" idx="5"/>
            <a:endCxn id="83" idx="0"/>
          </p:cNvCxnSpPr>
          <p:nvPr/>
        </p:nvCxnSpPr>
        <p:spPr>
          <a:xfrm rot="5400000">
            <a:off x="5048537" y="4443571"/>
            <a:ext cx="1482341" cy="1018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206"/>
          <p:cNvCxnSpPr>
            <a:stCxn id="77" idx="4"/>
            <a:endCxn id="83" idx="1"/>
          </p:cNvCxnSpPr>
          <p:nvPr/>
        </p:nvCxnSpPr>
        <p:spPr>
          <a:xfrm rot="16200000" flipH="1">
            <a:off x="4982705" y="4623590"/>
            <a:ext cx="762261" cy="546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207"/>
          <p:cNvCxnSpPr>
            <a:stCxn id="84" idx="7"/>
            <a:endCxn id="80" idx="2"/>
          </p:cNvCxnSpPr>
          <p:nvPr/>
        </p:nvCxnSpPr>
        <p:spPr>
          <a:xfrm rot="5400000" flipH="1" flipV="1">
            <a:off x="6200664" y="3003412"/>
            <a:ext cx="186197" cy="9062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208"/>
          <p:cNvCxnSpPr>
            <a:stCxn id="80" idx="6"/>
            <a:endCxn id="81" idx="2"/>
          </p:cNvCxnSpPr>
          <p:nvPr/>
        </p:nvCxnSpPr>
        <p:spPr>
          <a:xfrm>
            <a:off x="7034933" y="3363451"/>
            <a:ext cx="504056"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209"/>
          <p:cNvCxnSpPr>
            <a:stCxn id="81" idx="4"/>
            <a:endCxn id="78" idx="0"/>
          </p:cNvCxnSpPr>
          <p:nvPr/>
        </p:nvCxnSpPr>
        <p:spPr>
          <a:xfrm rot="5400000">
            <a:off x="6350857" y="4191543"/>
            <a:ext cx="1800200" cy="864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210"/>
          <p:cNvCxnSpPr>
            <a:stCxn id="81" idx="5"/>
            <a:endCxn id="82" idx="1"/>
          </p:cNvCxnSpPr>
          <p:nvPr/>
        </p:nvCxnSpPr>
        <p:spPr>
          <a:xfrm rot="16200000" flipH="1">
            <a:off x="7748836" y="3717314"/>
            <a:ext cx="516410" cy="4444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211"/>
          <p:cNvCxnSpPr>
            <a:stCxn id="82" idx="4"/>
            <a:endCxn id="79" idx="7"/>
          </p:cNvCxnSpPr>
          <p:nvPr/>
        </p:nvCxnSpPr>
        <p:spPr>
          <a:xfrm rot="5400000">
            <a:off x="7640825" y="4731603"/>
            <a:ext cx="978285" cy="402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212"/>
          <p:cNvCxnSpPr>
            <a:stCxn id="79" idx="2"/>
            <a:endCxn id="78" idx="6"/>
          </p:cNvCxnSpPr>
          <p:nvPr/>
        </p:nvCxnSpPr>
        <p:spPr>
          <a:xfrm rot="10800000" flipV="1">
            <a:off x="6962925" y="5523691"/>
            <a:ext cx="72008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213"/>
          <p:cNvCxnSpPr>
            <a:stCxn id="80" idx="4"/>
            <a:endCxn id="83" idx="6"/>
          </p:cNvCxnSpPr>
          <p:nvPr/>
        </p:nvCxnSpPr>
        <p:spPr>
          <a:xfrm rot="5400000">
            <a:off x="5450757" y="3939515"/>
            <a:ext cx="1872208" cy="10081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214"/>
          <p:cNvCxnSpPr>
            <a:stCxn id="83" idx="6"/>
            <a:endCxn id="78" idx="2"/>
          </p:cNvCxnSpPr>
          <p:nvPr/>
        </p:nvCxnSpPr>
        <p:spPr>
          <a:xfrm>
            <a:off x="5882805" y="5379675"/>
            <a:ext cx="792088" cy="288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81"/>
          <p:cNvSpPr txBox="1">
            <a:spLocks noChangeArrowheads="1"/>
          </p:cNvSpPr>
          <p:nvPr/>
        </p:nvSpPr>
        <p:spPr bwMode="auto">
          <a:xfrm>
            <a:off x="4696562" y="4447078"/>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55</a:t>
            </a:r>
            <a:endParaRPr lang="ja-JP" altLang="en-US" dirty="0">
              <a:latin typeface="Times New Roman" pitchFamily="18" charset="0"/>
              <a:cs typeface="Times New Roman" pitchFamily="18" charset="0"/>
            </a:endParaRPr>
          </a:p>
        </p:txBody>
      </p:sp>
      <p:sp>
        <p:nvSpPr>
          <p:cNvPr id="58" name="テキスト ボックス 82"/>
          <p:cNvSpPr txBox="1">
            <a:spLocks noChangeArrowheads="1"/>
          </p:cNvSpPr>
          <p:nvPr/>
        </p:nvSpPr>
        <p:spPr bwMode="auto">
          <a:xfrm>
            <a:off x="8352420" y="4312354"/>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40</a:t>
            </a:r>
            <a:endParaRPr lang="ja-JP" altLang="en-US" dirty="0">
              <a:latin typeface="Times New Roman" pitchFamily="18" charset="0"/>
              <a:cs typeface="Times New Roman" pitchFamily="18" charset="0"/>
            </a:endParaRPr>
          </a:p>
        </p:txBody>
      </p:sp>
      <p:sp>
        <p:nvSpPr>
          <p:cNvPr id="59" name="テキスト ボックス 87"/>
          <p:cNvSpPr txBox="1">
            <a:spLocks noChangeArrowheads="1"/>
          </p:cNvSpPr>
          <p:nvPr/>
        </p:nvSpPr>
        <p:spPr bwMode="auto">
          <a:xfrm>
            <a:off x="5472099" y="3140968"/>
            <a:ext cx="610179" cy="461665"/>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55</a:t>
            </a:r>
            <a:endParaRPr lang="ja-JP" altLang="en-US" dirty="0">
              <a:latin typeface="Times New Roman" pitchFamily="18" charset="0"/>
              <a:cs typeface="Times New Roman" pitchFamily="18" charset="0"/>
            </a:endParaRPr>
          </a:p>
        </p:txBody>
      </p:sp>
      <p:sp>
        <p:nvSpPr>
          <p:cNvPr id="60" name="テキスト ボックス 88"/>
          <p:cNvSpPr txBox="1">
            <a:spLocks noChangeArrowheads="1"/>
          </p:cNvSpPr>
          <p:nvPr/>
        </p:nvSpPr>
        <p:spPr bwMode="auto">
          <a:xfrm>
            <a:off x="7771563" y="5586407"/>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40</a:t>
            </a:r>
            <a:endParaRPr lang="ja-JP" altLang="en-US" dirty="0">
              <a:latin typeface="Times New Roman" pitchFamily="18" charset="0"/>
              <a:cs typeface="Times New Roman" pitchFamily="18" charset="0"/>
            </a:endParaRPr>
          </a:p>
        </p:txBody>
      </p:sp>
      <p:sp>
        <p:nvSpPr>
          <p:cNvPr id="61" name="テキスト ボックス 83"/>
          <p:cNvSpPr txBox="1">
            <a:spLocks noChangeArrowheads="1"/>
          </p:cNvSpPr>
          <p:nvPr/>
        </p:nvSpPr>
        <p:spPr bwMode="auto">
          <a:xfrm>
            <a:off x="7755013" y="3210143"/>
            <a:ext cx="720080"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40</a:t>
            </a:r>
            <a:endParaRPr lang="ja-JP" altLang="en-US" dirty="0">
              <a:latin typeface="Times New Roman" pitchFamily="18" charset="0"/>
              <a:cs typeface="Times New Roman" pitchFamily="18" charset="0"/>
            </a:endParaRPr>
          </a:p>
        </p:txBody>
      </p:sp>
      <p:sp>
        <p:nvSpPr>
          <p:cNvPr id="62" name="テキスト ボックス 84"/>
          <p:cNvSpPr txBox="1">
            <a:spLocks noChangeArrowheads="1"/>
          </p:cNvSpPr>
          <p:nvPr/>
        </p:nvSpPr>
        <p:spPr bwMode="auto">
          <a:xfrm>
            <a:off x="6602885" y="5739715"/>
            <a:ext cx="705704"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40</a:t>
            </a:r>
            <a:endParaRPr lang="ja-JP" altLang="en-US" dirty="0">
              <a:latin typeface="Times New Roman" pitchFamily="18" charset="0"/>
              <a:cs typeface="Times New Roman" pitchFamily="18" charset="0"/>
            </a:endParaRPr>
          </a:p>
        </p:txBody>
      </p:sp>
      <p:sp>
        <p:nvSpPr>
          <p:cNvPr id="63" name="テキスト ボックス 85"/>
          <p:cNvSpPr txBox="1">
            <a:spLocks noChangeArrowheads="1"/>
          </p:cNvSpPr>
          <p:nvPr/>
        </p:nvSpPr>
        <p:spPr bwMode="auto">
          <a:xfrm>
            <a:off x="6691443" y="2912819"/>
            <a:ext cx="648072" cy="369332"/>
          </a:xfrm>
          <a:prstGeom prst="rect">
            <a:avLst/>
          </a:prstGeom>
          <a:noFill/>
          <a:ln w="9525">
            <a:noFill/>
            <a:miter lim="800000"/>
            <a:headEnd/>
            <a:tailEnd/>
          </a:ln>
        </p:spPr>
        <p:txBody>
          <a:bodyPr wrap="square">
            <a:spAutoFit/>
          </a:bodyPr>
          <a:lstStyle/>
          <a:p>
            <a:r>
              <a:rPr lang="en-US" altLang="ja-JP" dirty="0" smtClean="0">
                <a:latin typeface="Times New Roman" pitchFamily="18" charset="0"/>
                <a:cs typeface="Times New Roman" pitchFamily="18" charset="0"/>
              </a:rPr>
              <a:t>32</a:t>
            </a:r>
            <a:endParaRPr lang="ja-JP" altLang="en-US" dirty="0">
              <a:latin typeface="Times New Roman" pitchFamily="18" charset="0"/>
              <a:cs typeface="Times New Roman" pitchFamily="18" charset="0"/>
            </a:endParaRPr>
          </a:p>
        </p:txBody>
      </p:sp>
      <p:sp>
        <p:nvSpPr>
          <p:cNvPr id="64" name="テキスト ボックス 86"/>
          <p:cNvSpPr txBox="1">
            <a:spLocks noChangeArrowheads="1"/>
          </p:cNvSpPr>
          <p:nvPr/>
        </p:nvSpPr>
        <p:spPr bwMode="auto">
          <a:xfrm>
            <a:off x="5560658" y="5464482"/>
            <a:ext cx="415498" cy="369332"/>
          </a:xfrm>
          <a:prstGeom prst="rect">
            <a:avLst/>
          </a:prstGeom>
          <a:noFill/>
          <a:ln w="9525">
            <a:noFill/>
            <a:miter lim="800000"/>
            <a:headEnd/>
            <a:tailEnd/>
          </a:ln>
        </p:spPr>
        <p:txBody>
          <a:bodyPr wrap="none">
            <a:spAutoFit/>
          </a:bodyPr>
          <a:lstStyle/>
          <a:p>
            <a:r>
              <a:rPr lang="en-US" altLang="ja-JP" dirty="0" smtClean="0">
                <a:latin typeface="Times New Roman" pitchFamily="18" charset="0"/>
                <a:cs typeface="Times New Roman" pitchFamily="18" charset="0"/>
              </a:rPr>
              <a:t>55</a:t>
            </a:r>
            <a:endParaRPr lang="ja-JP" altLang="en-US" dirty="0">
              <a:latin typeface="Times New Roman" pitchFamily="18" charset="0"/>
              <a:cs typeface="Times New Roman" pitchFamily="18" charset="0"/>
            </a:endParaRPr>
          </a:p>
        </p:txBody>
      </p:sp>
      <p:grpSp>
        <p:nvGrpSpPr>
          <p:cNvPr id="65" name="グループ化 116"/>
          <p:cNvGrpSpPr/>
          <p:nvPr/>
        </p:nvGrpSpPr>
        <p:grpSpPr>
          <a:xfrm>
            <a:off x="5234733" y="3874759"/>
            <a:ext cx="486390" cy="1152128"/>
            <a:chOff x="899593" y="2776736"/>
            <a:chExt cx="576063" cy="1152128"/>
          </a:xfrm>
        </p:grpSpPr>
        <p:sp>
          <p:nvSpPr>
            <p:cNvPr id="66" name="フリーフォーム 224"/>
            <p:cNvSpPr/>
            <p:nvPr/>
          </p:nvSpPr>
          <p:spPr bwMode="auto">
            <a:xfrm>
              <a:off x="899593" y="2776736"/>
              <a:ext cx="576063" cy="1152128"/>
            </a:xfrm>
            <a:custGeom>
              <a:avLst/>
              <a:gdLst>
                <a:gd name="connsiteX0" fmla="*/ 196453 w 1201341"/>
                <a:gd name="connsiteY0" fmla="*/ 920354 h 2882504"/>
                <a:gd name="connsiteX1" fmla="*/ 817959 w 1201341"/>
                <a:gd name="connsiteY1" fmla="*/ 291704 h 2882504"/>
                <a:gd name="connsiteX2" fmla="*/ 1146572 w 1201341"/>
                <a:gd name="connsiteY2" fmla="*/ 191691 h 2882504"/>
                <a:gd name="connsiteX3" fmla="*/ 1146572 w 1201341"/>
                <a:gd name="connsiteY3" fmla="*/ 1441848 h 2882504"/>
                <a:gd name="connsiteX4" fmla="*/ 1067990 w 1201341"/>
                <a:gd name="connsiteY4" fmla="*/ 2613423 h 2882504"/>
                <a:gd name="connsiteX5" fmla="*/ 896540 w 1201341"/>
                <a:gd name="connsiteY5" fmla="*/ 2870598 h 2882504"/>
                <a:gd name="connsiteX6" fmla="*/ 646509 w 1201341"/>
                <a:gd name="connsiteY6" fmla="*/ 2541985 h 2882504"/>
                <a:gd name="connsiteX7" fmla="*/ 75009 w 1201341"/>
                <a:gd name="connsiteY7" fmla="*/ 1491854 h 2882504"/>
                <a:gd name="connsiteX8" fmla="*/ 196453 w 1201341"/>
                <a:gd name="connsiteY8" fmla="*/ 920354 h 288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1341" h="2882504">
                  <a:moveTo>
                    <a:pt x="196453" y="920354"/>
                  </a:moveTo>
                  <a:cubicBezTo>
                    <a:pt x="320278" y="720329"/>
                    <a:pt x="659606" y="413148"/>
                    <a:pt x="817959" y="291704"/>
                  </a:cubicBezTo>
                  <a:cubicBezTo>
                    <a:pt x="976312" y="170260"/>
                    <a:pt x="1091803" y="0"/>
                    <a:pt x="1146572" y="191691"/>
                  </a:cubicBezTo>
                  <a:cubicBezTo>
                    <a:pt x="1201341" y="383382"/>
                    <a:pt x="1159669" y="1038226"/>
                    <a:pt x="1146572" y="1441848"/>
                  </a:cubicBezTo>
                  <a:cubicBezTo>
                    <a:pt x="1133475" y="1845470"/>
                    <a:pt x="1109662" y="2375298"/>
                    <a:pt x="1067990" y="2613423"/>
                  </a:cubicBezTo>
                  <a:cubicBezTo>
                    <a:pt x="1026318" y="2851548"/>
                    <a:pt x="966787" y="2882504"/>
                    <a:pt x="896540" y="2870598"/>
                  </a:cubicBezTo>
                  <a:cubicBezTo>
                    <a:pt x="826293" y="2858692"/>
                    <a:pt x="783431" y="2771776"/>
                    <a:pt x="646509" y="2541985"/>
                  </a:cubicBezTo>
                  <a:cubicBezTo>
                    <a:pt x="509587" y="2312194"/>
                    <a:pt x="150018" y="1762126"/>
                    <a:pt x="75009" y="1491854"/>
                  </a:cubicBezTo>
                  <a:cubicBezTo>
                    <a:pt x="0" y="1221582"/>
                    <a:pt x="72628" y="1120379"/>
                    <a:pt x="196453" y="92035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effectLst/>
                  <a:latin typeface="Times New Roman" pitchFamily="18" charset="0"/>
                  <a:ea typeface="ＭＳ Ｐゴシック" charset="-128"/>
                </a:rPr>
                <a:t> </a:t>
              </a:r>
              <a:r>
                <a:rPr lang="ja-JP" altLang="en-US" sz="2400" dirty="0" smtClean="0">
                  <a:latin typeface="Times New Roman" pitchFamily="18" charset="0"/>
                  <a:ea typeface="ＭＳ Ｐゴシック" charset="-128"/>
                </a:rPr>
                <a:t> </a:t>
              </a:r>
              <a:endParaRPr kumimoji="1" lang="ja-JP" altLang="en-US" sz="2400" b="0" i="0" u="none" strike="noStrike" cap="none" normalizeH="0" baseline="0" dirty="0" smtClean="0">
                <a:ln>
                  <a:noFill/>
                </a:ln>
                <a:effectLst/>
                <a:latin typeface="Times New Roman" pitchFamily="18" charset="0"/>
                <a:ea typeface="ＭＳ Ｐゴシック" charset="-128"/>
              </a:endParaRPr>
            </a:p>
          </p:txBody>
        </p:sp>
        <p:graphicFrame>
          <p:nvGraphicFramePr>
            <p:cNvPr id="67" name="オブジェクト 225"/>
            <p:cNvGraphicFramePr>
              <a:graphicFrameLocks noChangeAspect="1"/>
            </p:cNvGraphicFramePr>
            <p:nvPr/>
          </p:nvGraphicFramePr>
          <p:xfrm>
            <a:off x="1043608" y="3102194"/>
            <a:ext cx="360040" cy="470822"/>
          </p:xfrm>
          <a:graphic>
            <a:graphicData uri="http://schemas.openxmlformats.org/presentationml/2006/ole">
              <mc:AlternateContent xmlns:mc="http://schemas.openxmlformats.org/markup-compatibility/2006">
                <mc:Choice xmlns:v="urn:schemas-microsoft-com:vml" Requires="v">
                  <p:oleObj spid="_x0000_s209255" name="数式" r:id="rId12" imgW="164880" imgH="215640" progId="Equation.3">
                    <p:embed/>
                  </p:oleObj>
                </mc:Choice>
                <mc:Fallback>
                  <p:oleObj name="数式" r:id="rId12" imgW="164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102194"/>
                          <a:ext cx="360040" cy="470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グループ化 119"/>
          <p:cNvGrpSpPr/>
          <p:nvPr/>
        </p:nvGrpSpPr>
        <p:grpSpPr>
          <a:xfrm>
            <a:off x="7051483" y="4018776"/>
            <a:ext cx="1008112" cy="1368151"/>
            <a:chOff x="2771800" y="2924945"/>
            <a:chExt cx="1008112" cy="1368151"/>
          </a:xfrm>
        </p:grpSpPr>
        <p:sp>
          <p:nvSpPr>
            <p:cNvPr id="69" name="フリーフォーム 227"/>
            <p:cNvSpPr/>
            <p:nvPr/>
          </p:nvSpPr>
          <p:spPr bwMode="auto">
            <a:xfrm>
              <a:off x="2771800" y="2924945"/>
              <a:ext cx="1008112" cy="1368151"/>
            </a:xfrm>
            <a:custGeom>
              <a:avLst/>
              <a:gdLst>
                <a:gd name="connsiteX0" fmla="*/ 788193 w 2631280"/>
                <a:gd name="connsiteY0" fmla="*/ 1476375 h 2952751"/>
                <a:gd name="connsiteX1" fmla="*/ 1338262 w 2631280"/>
                <a:gd name="connsiteY1" fmla="*/ 504825 h 2952751"/>
                <a:gd name="connsiteX2" fmla="*/ 1609725 w 2631280"/>
                <a:gd name="connsiteY2" fmla="*/ 97631 h 2952751"/>
                <a:gd name="connsiteX3" fmla="*/ 1788318 w 2631280"/>
                <a:gd name="connsiteY3" fmla="*/ 54769 h 2952751"/>
                <a:gd name="connsiteX4" fmla="*/ 2259806 w 2631280"/>
                <a:gd name="connsiteY4" fmla="*/ 426244 h 2952751"/>
                <a:gd name="connsiteX5" fmla="*/ 2588418 w 2631280"/>
                <a:gd name="connsiteY5" fmla="*/ 826294 h 2952751"/>
                <a:gd name="connsiteX6" fmla="*/ 2516981 w 2631280"/>
                <a:gd name="connsiteY6" fmla="*/ 1576388 h 2952751"/>
                <a:gd name="connsiteX7" fmla="*/ 2166937 w 2631280"/>
                <a:gd name="connsiteY7" fmla="*/ 2397919 h 2952751"/>
                <a:gd name="connsiteX8" fmla="*/ 1688306 w 2631280"/>
                <a:gd name="connsiteY8" fmla="*/ 2676525 h 2952751"/>
                <a:gd name="connsiteX9" fmla="*/ 388143 w 2631280"/>
                <a:gd name="connsiteY9" fmla="*/ 2947988 h 2952751"/>
                <a:gd name="connsiteX10" fmla="*/ 66675 w 2631280"/>
                <a:gd name="connsiteY10" fmla="*/ 2705100 h 2952751"/>
                <a:gd name="connsiteX11" fmla="*/ 788193 w 2631280"/>
                <a:gd name="connsiteY11" fmla="*/ 1476375 h 29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1280" h="2952751">
                  <a:moveTo>
                    <a:pt x="788193" y="1476375"/>
                  </a:moveTo>
                  <a:cubicBezTo>
                    <a:pt x="1000124" y="1109663"/>
                    <a:pt x="1201340" y="734616"/>
                    <a:pt x="1338262" y="504825"/>
                  </a:cubicBezTo>
                  <a:cubicBezTo>
                    <a:pt x="1475184" y="275034"/>
                    <a:pt x="1534716" y="172640"/>
                    <a:pt x="1609725" y="97631"/>
                  </a:cubicBezTo>
                  <a:cubicBezTo>
                    <a:pt x="1684734" y="22622"/>
                    <a:pt x="1679971" y="0"/>
                    <a:pt x="1788318" y="54769"/>
                  </a:cubicBezTo>
                  <a:cubicBezTo>
                    <a:pt x="1896665" y="109538"/>
                    <a:pt x="2126456" y="297657"/>
                    <a:pt x="2259806" y="426244"/>
                  </a:cubicBezTo>
                  <a:cubicBezTo>
                    <a:pt x="2393156" y="554831"/>
                    <a:pt x="2545556" y="634603"/>
                    <a:pt x="2588418" y="826294"/>
                  </a:cubicBezTo>
                  <a:cubicBezTo>
                    <a:pt x="2631280" y="1017985"/>
                    <a:pt x="2587228" y="1314450"/>
                    <a:pt x="2516981" y="1576388"/>
                  </a:cubicBezTo>
                  <a:cubicBezTo>
                    <a:pt x="2446734" y="1838326"/>
                    <a:pt x="2305050" y="2214563"/>
                    <a:pt x="2166937" y="2397919"/>
                  </a:cubicBezTo>
                  <a:cubicBezTo>
                    <a:pt x="2028825" y="2581275"/>
                    <a:pt x="1984772" y="2584847"/>
                    <a:pt x="1688306" y="2676525"/>
                  </a:cubicBezTo>
                  <a:cubicBezTo>
                    <a:pt x="1391840" y="2768203"/>
                    <a:pt x="658415" y="2943226"/>
                    <a:pt x="388143" y="2947988"/>
                  </a:cubicBezTo>
                  <a:cubicBezTo>
                    <a:pt x="117871" y="2952751"/>
                    <a:pt x="0" y="2950369"/>
                    <a:pt x="66675" y="2705100"/>
                  </a:cubicBezTo>
                  <a:cubicBezTo>
                    <a:pt x="133350" y="2459831"/>
                    <a:pt x="576262" y="1843087"/>
                    <a:pt x="788193" y="1476375"/>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70" name="Object 3"/>
            <p:cNvGraphicFramePr>
              <a:graphicFrameLocks noChangeAspect="1"/>
            </p:cNvGraphicFramePr>
            <p:nvPr/>
          </p:nvGraphicFramePr>
          <p:xfrm>
            <a:off x="3263900" y="3429000"/>
            <a:ext cx="387350" cy="471488"/>
          </p:xfrm>
          <a:graphic>
            <a:graphicData uri="http://schemas.openxmlformats.org/presentationml/2006/ole">
              <mc:AlternateContent xmlns:mc="http://schemas.openxmlformats.org/markup-compatibility/2006">
                <mc:Choice xmlns:v="urn:schemas-microsoft-com:vml" Requires="v">
                  <p:oleObj spid="_x0000_s209256" name="数式" r:id="rId13" imgW="177480" imgH="215640" progId="Equation.3">
                    <p:embed/>
                  </p:oleObj>
                </mc:Choice>
                <mc:Fallback>
                  <p:oleObj name="数式" r:id="rId13"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3900" y="3429000"/>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 name="グループ化 122"/>
          <p:cNvGrpSpPr/>
          <p:nvPr/>
        </p:nvGrpSpPr>
        <p:grpSpPr>
          <a:xfrm>
            <a:off x="6187387" y="3514719"/>
            <a:ext cx="1296144" cy="1878137"/>
            <a:chOff x="1907704" y="2420888"/>
            <a:chExt cx="1296144" cy="1878137"/>
          </a:xfrm>
        </p:grpSpPr>
        <p:sp>
          <p:nvSpPr>
            <p:cNvPr id="72" name="フリーフォーム 230"/>
            <p:cNvSpPr/>
            <p:nvPr/>
          </p:nvSpPr>
          <p:spPr bwMode="auto">
            <a:xfrm>
              <a:off x="1907704" y="2420888"/>
              <a:ext cx="1296144" cy="1878137"/>
            </a:xfrm>
            <a:custGeom>
              <a:avLst/>
              <a:gdLst>
                <a:gd name="connsiteX0" fmla="*/ 1682353 w 2822972"/>
                <a:gd name="connsiteY0" fmla="*/ 311944 h 3724276"/>
                <a:gd name="connsiteX1" fmla="*/ 2053828 w 2822972"/>
                <a:gd name="connsiteY1" fmla="*/ 169069 h 3724276"/>
                <a:gd name="connsiteX2" fmla="*/ 2682478 w 2822972"/>
                <a:gd name="connsiteY2" fmla="*/ 411957 h 3724276"/>
                <a:gd name="connsiteX3" fmla="*/ 2611041 w 2822972"/>
                <a:gd name="connsiteY3" fmla="*/ 940594 h 3724276"/>
                <a:gd name="connsiteX4" fmla="*/ 1410891 w 2822972"/>
                <a:gd name="connsiteY4" fmla="*/ 3140869 h 3724276"/>
                <a:gd name="connsiteX5" fmla="*/ 932260 w 2822972"/>
                <a:gd name="connsiteY5" fmla="*/ 3640932 h 3724276"/>
                <a:gd name="connsiteX6" fmla="*/ 282178 w 2822972"/>
                <a:gd name="connsiteY6" fmla="*/ 3640932 h 3724276"/>
                <a:gd name="connsiteX7" fmla="*/ 53578 w 2822972"/>
                <a:gd name="connsiteY7" fmla="*/ 3290888 h 3724276"/>
                <a:gd name="connsiteX8" fmla="*/ 603647 w 2822972"/>
                <a:gd name="connsiteY8" fmla="*/ 2040732 h 3724276"/>
                <a:gd name="connsiteX9" fmla="*/ 1682353 w 2822972"/>
                <a:gd name="connsiteY9" fmla="*/ 311944 h 372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2" h="3724276">
                  <a:moveTo>
                    <a:pt x="1682353" y="311944"/>
                  </a:moveTo>
                  <a:cubicBezTo>
                    <a:pt x="1924050" y="0"/>
                    <a:pt x="1887140" y="152400"/>
                    <a:pt x="2053828" y="169069"/>
                  </a:cubicBezTo>
                  <a:cubicBezTo>
                    <a:pt x="2220516" y="185738"/>
                    <a:pt x="2589609" y="283370"/>
                    <a:pt x="2682478" y="411957"/>
                  </a:cubicBezTo>
                  <a:cubicBezTo>
                    <a:pt x="2775347" y="540544"/>
                    <a:pt x="2822972" y="485775"/>
                    <a:pt x="2611041" y="940594"/>
                  </a:cubicBezTo>
                  <a:cubicBezTo>
                    <a:pt x="2399110" y="1395413"/>
                    <a:pt x="1690688" y="2690813"/>
                    <a:pt x="1410891" y="3140869"/>
                  </a:cubicBezTo>
                  <a:cubicBezTo>
                    <a:pt x="1131094" y="3590925"/>
                    <a:pt x="1120379" y="3557588"/>
                    <a:pt x="932260" y="3640932"/>
                  </a:cubicBezTo>
                  <a:cubicBezTo>
                    <a:pt x="744141" y="3724276"/>
                    <a:pt x="428625" y="3699273"/>
                    <a:pt x="282178" y="3640932"/>
                  </a:cubicBezTo>
                  <a:cubicBezTo>
                    <a:pt x="135731" y="3582591"/>
                    <a:pt x="0" y="3557588"/>
                    <a:pt x="53578" y="3290888"/>
                  </a:cubicBezTo>
                  <a:cubicBezTo>
                    <a:pt x="107156" y="3024188"/>
                    <a:pt x="332185" y="2537223"/>
                    <a:pt x="603647" y="2040732"/>
                  </a:cubicBezTo>
                  <a:cubicBezTo>
                    <a:pt x="875110" y="1544241"/>
                    <a:pt x="1440656" y="623888"/>
                    <a:pt x="1682353" y="311944"/>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Times New Roman" pitchFamily="18" charset="0"/>
                  <a:ea typeface="ＭＳ Ｐゴシック" charset="-128"/>
                </a:rPr>
                <a:t>    </a:t>
              </a: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73" name="Object 4"/>
            <p:cNvGraphicFramePr>
              <a:graphicFrameLocks noChangeAspect="1"/>
            </p:cNvGraphicFramePr>
            <p:nvPr/>
          </p:nvGraphicFramePr>
          <p:xfrm>
            <a:off x="2310855" y="3198813"/>
            <a:ext cx="388937" cy="500062"/>
          </p:xfrm>
          <a:graphic>
            <a:graphicData uri="http://schemas.openxmlformats.org/presentationml/2006/ole">
              <mc:AlternateContent xmlns:mc="http://schemas.openxmlformats.org/markup-compatibility/2006">
                <mc:Choice xmlns:v="urn:schemas-microsoft-com:vml" Requires="v">
                  <p:oleObj spid="_x0000_s209257" name="数式" r:id="rId14" imgW="177480" imgH="228600" progId="Equation.3">
                    <p:embed/>
                  </p:oleObj>
                </mc:Choice>
                <mc:Fallback>
                  <p:oleObj name="数式" r:id="rId14" imgW="1774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0855" y="3198813"/>
                          <a:ext cx="3889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4" name="グループ化 125"/>
          <p:cNvGrpSpPr/>
          <p:nvPr/>
        </p:nvGrpSpPr>
        <p:grpSpPr>
          <a:xfrm>
            <a:off x="5899355" y="3514719"/>
            <a:ext cx="720080" cy="1440160"/>
            <a:chOff x="1619672" y="2420888"/>
            <a:chExt cx="720080" cy="1440160"/>
          </a:xfrm>
        </p:grpSpPr>
        <p:sp>
          <p:nvSpPr>
            <p:cNvPr id="75" name="フリーフォーム 233"/>
            <p:cNvSpPr/>
            <p:nvPr/>
          </p:nvSpPr>
          <p:spPr bwMode="auto">
            <a:xfrm>
              <a:off x="1619672" y="2420888"/>
              <a:ext cx="720080" cy="1440160"/>
            </a:xfrm>
            <a:custGeom>
              <a:avLst/>
              <a:gdLst>
                <a:gd name="connsiteX0" fmla="*/ 460772 w 1903809"/>
                <a:gd name="connsiteY0" fmla="*/ 438150 h 3454003"/>
                <a:gd name="connsiteX1" fmla="*/ 1482328 w 1903809"/>
                <a:gd name="connsiteY1" fmla="*/ 66675 h 3454003"/>
                <a:gd name="connsiteX2" fmla="*/ 1810940 w 1903809"/>
                <a:gd name="connsiteY2" fmla="*/ 95250 h 3454003"/>
                <a:gd name="connsiteX3" fmla="*/ 1682353 w 1903809"/>
                <a:gd name="connsiteY3" fmla="*/ 638175 h 3454003"/>
                <a:gd name="connsiteX4" fmla="*/ 482203 w 1903809"/>
                <a:gd name="connsiteY4" fmla="*/ 2938462 h 3454003"/>
                <a:gd name="connsiteX5" fmla="*/ 110728 w 1903809"/>
                <a:gd name="connsiteY5" fmla="*/ 3395662 h 3454003"/>
                <a:gd name="connsiteX6" fmla="*/ 3572 w 1903809"/>
                <a:gd name="connsiteY6" fmla="*/ 3145631 h 3454003"/>
                <a:gd name="connsiteX7" fmla="*/ 132159 w 1903809"/>
                <a:gd name="connsiteY7" fmla="*/ 1545431 h 3454003"/>
                <a:gd name="connsiteX8" fmla="*/ 253603 w 1903809"/>
                <a:gd name="connsiteY8" fmla="*/ 616744 h 3454003"/>
                <a:gd name="connsiteX9" fmla="*/ 460772 w 1903809"/>
                <a:gd name="connsiteY9" fmla="*/ 438150 h 34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3809" h="3454003">
                  <a:moveTo>
                    <a:pt x="460772" y="438150"/>
                  </a:moveTo>
                  <a:cubicBezTo>
                    <a:pt x="665560" y="346472"/>
                    <a:pt x="1257300" y="123825"/>
                    <a:pt x="1482328" y="66675"/>
                  </a:cubicBezTo>
                  <a:cubicBezTo>
                    <a:pt x="1707356" y="9525"/>
                    <a:pt x="1777603" y="0"/>
                    <a:pt x="1810940" y="95250"/>
                  </a:cubicBezTo>
                  <a:cubicBezTo>
                    <a:pt x="1844278" y="190500"/>
                    <a:pt x="1903809" y="164306"/>
                    <a:pt x="1682353" y="638175"/>
                  </a:cubicBezTo>
                  <a:cubicBezTo>
                    <a:pt x="1460897" y="1112044"/>
                    <a:pt x="744140" y="2478881"/>
                    <a:pt x="482203" y="2938462"/>
                  </a:cubicBezTo>
                  <a:cubicBezTo>
                    <a:pt x="220266" y="3398043"/>
                    <a:pt x="190500" y="3361134"/>
                    <a:pt x="110728" y="3395662"/>
                  </a:cubicBezTo>
                  <a:cubicBezTo>
                    <a:pt x="30956" y="3430190"/>
                    <a:pt x="0" y="3454003"/>
                    <a:pt x="3572" y="3145631"/>
                  </a:cubicBezTo>
                  <a:cubicBezTo>
                    <a:pt x="7144" y="2837259"/>
                    <a:pt x="90487" y="1966912"/>
                    <a:pt x="132159" y="1545431"/>
                  </a:cubicBezTo>
                  <a:cubicBezTo>
                    <a:pt x="173831" y="1123950"/>
                    <a:pt x="200025" y="801291"/>
                    <a:pt x="253603" y="616744"/>
                  </a:cubicBezTo>
                  <a:cubicBezTo>
                    <a:pt x="307181" y="432197"/>
                    <a:pt x="255984" y="529828"/>
                    <a:pt x="460772" y="438150"/>
                  </a:cubicBezTo>
                  <a:close/>
                </a:path>
              </a:pathLst>
            </a:cu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graphicFrame>
          <p:nvGraphicFramePr>
            <p:cNvPr id="76" name="Object 5"/>
            <p:cNvGraphicFramePr>
              <a:graphicFrameLocks noChangeAspect="1"/>
            </p:cNvGraphicFramePr>
            <p:nvPr/>
          </p:nvGraphicFramePr>
          <p:xfrm>
            <a:off x="1691680" y="2741488"/>
            <a:ext cx="387350" cy="471488"/>
          </p:xfrm>
          <a:graphic>
            <a:graphicData uri="http://schemas.openxmlformats.org/presentationml/2006/ole">
              <mc:AlternateContent xmlns:mc="http://schemas.openxmlformats.org/markup-compatibility/2006">
                <mc:Choice xmlns:v="urn:schemas-microsoft-com:vml" Requires="v">
                  <p:oleObj spid="_x0000_s209258" name="数式" r:id="rId15" imgW="177480" imgH="215640" progId="Equation.3">
                    <p:embed/>
                  </p:oleObj>
                </mc:Choice>
                <mc:Fallback>
                  <p:oleObj name="数式" r:id="rId15" imgW="1774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1680" y="2741488"/>
                          <a:ext cx="3873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 name="円/楕円 235"/>
          <p:cNvSpPr/>
          <p:nvPr/>
        </p:nvSpPr>
        <p:spPr>
          <a:xfrm>
            <a:off x="4946701" y="4227547"/>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a</a:t>
            </a:r>
            <a:endParaRPr kumimoji="1" lang="ja-JP" altLang="en-US" sz="2000" dirty="0">
              <a:solidFill>
                <a:schemeClr val="tx1"/>
              </a:solidFill>
            </a:endParaRPr>
          </a:p>
        </p:txBody>
      </p:sp>
      <p:sp>
        <p:nvSpPr>
          <p:cNvPr id="78" name="円/楕円 236"/>
          <p:cNvSpPr/>
          <p:nvPr/>
        </p:nvSpPr>
        <p:spPr>
          <a:xfrm>
            <a:off x="6674893" y="5523691"/>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f</a:t>
            </a:r>
            <a:endParaRPr kumimoji="1" lang="ja-JP" altLang="en-US" sz="2000" dirty="0">
              <a:solidFill>
                <a:schemeClr val="tx1"/>
              </a:solidFill>
            </a:endParaRPr>
          </a:p>
        </p:txBody>
      </p:sp>
      <p:sp>
        <p:nvSpPr>
          <p:cNvPr id="79" name="円/楕円 237"/>
          <p:cNvSpPr/>
          <p:nvPr/>
        </p:nvSpPr>
        <p:spPr>
          <a:xfrm>
            <a:off x="7683005" y="537967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h</a:t>
            </a:r>
            <a:endParaRPr kumimoji="1" lang="ja-JP" altLang="en-US" sz="2000" dirty="0">
              <a:solidFill>
                <a:schemeClr val="tx1"/>
              </a:solidFill>
            </a:endParaRPr>
          </a:p>
        </p:txBody>
      </p:sp>
      <p:sp>
        <p:nvSpPr>
          <p:cNvPr id="80" name="円/楕円 238"/>
          <p:cNvSpPr/>
          <p:nvPr/>
        </p:nvSpPr>
        <p:spPr>
          <a:xfrm>
            <a:off x="6746901" y="3219435"/>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d</a:t>
            </a:r>
            <a:endParaRPr kumimoji="1" lang="ja-JP" altLang="en-US" sz="2000" dirty="0">
              <a:solidFill>
                <a:schemeClr val="tx1"/>
              </a:solidFill>
            </a:endParaRPr>
          </a:p>
        </p:txBody>
      </p:sp>
      <p:sp>
        <p:nvSpPr>
          <p:cNvPr id="81" name="円/楕円 239"/>
          <p:cNvSpPr/>
          <p:nvPr/>
        </p:nvSpPr>
        <p:spPr>
          <a:xfrm>
            <a:off x="7538989" y="3435459"/>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a:t>
            </a:r>
            <a:endParaRPr kumimoji="1" lang="ja-JP" altLang="en-US" sz="2000" dirty="0">
              <a:solidFill>
                <a:schemeClr val="tx1"/>
              </a:solidFill>
            </a:endParaRPr>
          </a:p>
        </p:txBody>
      </p:sp>
      <p:sp>
        <p:nvSpPr>
          <p:cNvPr id="82" name="円/楕円 240"/>
          <p:cNvSpPr/>
          <p:nvPr/>
        </p:nvSpPr>
        <p:spPr>
          <a:xfrm>
            <a:off x="8187061" y="4155539"/>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g</a:t>
            </a:r>
            <a:endParaRPr kumimoji="1" lang="ja-JP" altLang="en-US" sz="2000" dirty="0">
              <a:solidFill>
                <a:schemeClr val="tx1"/>
              </a:solidFill>
            </a:endParaRPr>
          </a:p>
        </p:txBody>
      </p:sp>
      <p:sp>
        <p:nvSpPr>
          <p:cNvPr id="83" name="円/楕円 241"/>
          <p:cNvSpPr/>
          <p:nvPr/>
        </p:nvSpPr>
        <p:spPr>
          <a:xfrm>
            <a:off x="5594773" y="5235659"/>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c</a:t>
            </a:r>
            <a:endParaRPr kumimoji="1" lang="ja-JP" altLang="en-US" sz="2000" dirty="0">
              <a:solidFill>
                <a:schemeClr val="tx1"/>
              </a:solidFill>
            </a:endParaRPr>
          </a:p>
        </p:txBody>
      </p:sp>
      <p:sp>
        <p:nvSpPr>
          <p:cNvPr id="84" name="円/楕円 242"/>
          <p:cNvSpPr/>
          <p:nvPr/>
        </p:nvSpPr>
        <p:spPr>
          <a:xfrm>
            <a:off x="5594773" y="3507467"/>
            <a:ext cx="288032" cy="288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b</a:t>
            </a:r>
            <a:endParaRPr kumimoji="1" lang="ja-JP" altLang="en-US" sz="2000" dirty="0">
              <a:solidFill>
                <a:schemeClr val="tx1"/>
              </a:solidFill>
            </a:endParaRPr>
          </a:p>
        </p:txBody>
      </p:sp>
      <p:sp>
        <p:nvSpPr>
          <p:cNvPr id="85" name="下矢印 243"/>
          <p:cNvSpPr/>
          <p:nvPr/>
        </p:nvSpPr>
        <p:spPr>
          <a:xfrm rot="1467035">
            <a:off x="7986613" y="4704510"/>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a:spLocks noChangeArrowheads="1"/>
          </p:cNvSpPr>
          <p:nvPr/>
        </p:nvSpPr>
        <p:spPr bwMode="auto">
          <a:xfrm>
            <a:off x="8027437" y="3654990"/>
            <a:ext cx="936544" cy="461665"/>
          </a:xfrm>
          <a:prstGeom prst="rect">
            <a:avLst/>
          </a:prstGeom>
          <a:noFill/>
          <a:ln w="9525">
            <a:noFill/>
            <a:miter lim="800000"/>
            <a:headEnd/>
            <a:tailEnd/>
          </a:ln>
        </p:spPr>
        <p:txBody>
          <a:bodyPr wrap="square">
            <a:spAutoFit/>
          </a:bodyPr>
          <a:lstStyle/>
          <a:p>
            <a:r>
              <a:rPr lang="en-US" altLang="ja-JP" dirty="0" smtClean="0">
                <a:solidFill>
                  <a:srgbClr val="FF0000"/>
                </a:solidFill>
                <a:latin typeface="Times New Roman" pitchFamily="18" charset="0"/>
                <a:cs typeface="Times New Roman" pitchFamily="18" charset="0"/>
              </a:rPr>
              <a:t>-12.0</a:t>
            </a:r>
            <a:endParaRPr lang="ja-JP" altLang="en-US" dirty="0">
              <a:solidFill>
                <a:srgbClr val="FF0000"/>
              </a:solidFill>
              <a:latin typeface="Times New Roman" pitchFamily="18" charset="0"/>
              <a:cs typeface="Times New Roman" pitchFamily="18" charset="0"/>
            </a:endParaRPr>
          </a:p>
        </p:txBody>
      </p:sp>
      <p:sp>
        <p:nvSpPr>
          <p:cNvPr id="87" name="下矢印 247"/>
          <p:cNvSpPr/>
          <p:nvPr/>
        </p:nvSpPr>
        <p:spPr>
          <a:xfrm rot="12170146">
            <a:off x="7112683" y="4385472"/>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5"/>
          <p:cNvSpPr txBox="1">
            <a:spLocks noChangeArrowheads="1"/>
          </p:cNvSpPr>
          <p:nvPr/>
        </p:nvSpPr>
        <p:spPr bwMode="auto">
          <a:xfrm>
            <a:off x="6912260" y="4343687"/>
            <a:ext cx="324036" cy="369332"/>
          </a:xfrm>
          <a:prstGeom prst="rect">
            <a:avLst/>
          </a:prstGeom>
          <a:noFill/>
          <a:ln w="9525">
            <a:noFill/>
            <a:miter lim="800000"/>
            <a:headEnd/>
            <a:tailEnd/>
          </a:ln>
        </p:spPr>
        <p:txBody>
          <a:bodyPr wrap="square">
            <a:spAutoFit/>
          </a:bodyPr>
          <a:lstStyle/>
          <a:p>
            <a:r>
              <a:rPr lang="en-US" altLang="ja-JP" dirty="0" smtClean="0">
                <a:solidFill>
                  <a:srgbClr val="FF0000"/>
                </a:solidFill>
                <a:latin typeface="Times New Roman" pitchFamily="18" charset="0"/>
                <a:cs typeface="Times New Roman" pitchFamily="18" charset="0"/>
              </a:rPr>
              <a:t>0</a:t>
            </a:r>
            <a:endParaRPr lang="ja-JP" altLang="en-US" dirty="0">
              <a:solidFill>
                <a:srgbClr val="FF0000"/>
              </a:solidFill>
              <a:latin typeface="Times New Roman" pitchFamily="18" charset="0"/>
              <a:cs typeface="Times New Roman" pitchFamily="18" charset="0"/>
            </a:endParaRPr>
          </a:p>
        </p:txBody>
      </p:sp>
      <p:sp>
        <p:nvSpPr>
          <p:cNvPr id="89" name="下矢印 249"/>
          <p:cNvSpPr/>
          <p:nvPr/>
        </p:nvSpPr>
        <p:spPr>
          <a:xfrm rot="8642575">
            <a:off x="5232971" y="4645170"/>
            <a:ext cx="256881" cy="50364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250"/>
          <p:cNvSpPr/>
          <p:nvPr/>
        </p:nvSpPr>
        <p:spPr>
          <a:xfrm>
            <a:off x="5112060" y="4816410"/>
            <a:ext cx="360040" cy="369332"/>
          </a:xfrm>
          <a:prstGeom prst="rect">
            <a:avLst/>
          </a:prstGeom>
        </p:spPr>
        <p:txBody>
          <a:bodyPr wrap="square">
            <a:spAutoFit/>
          </a:bodyPr>
          <a:lstStyle/>
          <a:p>
            <a:r>
              <a:rPr lang="en-US" altLang="ja-JP" dirty="0" smtClean="0">
                <a:solidFill>
                  <a:srgbClr val="FF0000"/>
                </a:solidFill>
                <a:latin typeface="Times New Roman" pitchFamily="18" charset="0"/>
                <a:cs typeface="Times New Roman" pitchFamily="18" charset="0"/>
              </a:rPr>
              <a:t>0</a:t>
            </a:r>
            <a:endParaRPr lang="ja-JP" altLang="en-US" dirty="0">
              <a:solidFill>
                <a:srgbClr val="FF0000"/>
              </a:solidFill>
              <a:latin typeface="Times New Roman" pitchFamily="18" charset="0"/>
              <a:cs typeface="Times New Roman" pitchFamily="18" charset="0"/>
            </a:endParaRPr>
          </a:p>
        </p:txBody>
      </p:sp>
      <p:sp>
        <p:nvSpPr>
          <p:cNvPr id="91" name="下矢印 249"/>
          <p:cNvSpPr/>
          <p:nvPr/>
        </p:nvSpPr>
        <p:spPr>
          <a:xfrm rot="13806434">
            <a:off x="5218822" y="3729736"/>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50"/>
          <p:cNvSpPr/>
          <p:nvPr/>
        </p:nvSpPr>
        <p:spPr>
          <a:xfrm>
            <a:off x="4535996" y="3664084"/>
            <a:ext cx="882535" cy="461665"/>
          </a:xfrm>
          <a:prstGeom prst="rect">
            <a:avLst/>
          </a:prstGeom>
        </p:spPr>
        <p:txBody>
          <a:bodyPr wrap="square">
            <a:spAutoFit/>
          </a:bodyPr>
          <a:lstStyle/>
          <a:p>
            <a:r>
              <a:rPr lang="en-US" altLang="ja-JP" dirty="0" smtClean="0">
                <a:solidFill>
                  <a:srgbClr val="FF0000"/>
                </a:solidFill>
                <a:latin typeface="Times New Roman" pitchFamily="18" charset="0"/>
                <a:cs typeface="Times New Roman" pitchFamily="18" charset="0"/>
              </a:rPr>
              <a:t>-31.0</a:t>
            </a:r>
            <a:endParaRPr lang="ja-JP" altLang="en-US" dirty="0">
              <a:solidFill>
                <a:srgbClr val="FF0000"/>
              </a:solidFill>
              <a:latin typeface="Times New Roman" pitchFamily="18" charset="0"/>
              <a:cs typeface="Times New Roman" pitchFamily="18" charset="0"/>
            </a:endParaRPr>
          </a:p>
        </p:txBody>
      </p:sp>
      <p:sp>
        <p:nvSpPr>
          <p:cNvPr id="93" name="下矢印 249"/>
          <p:cNvSpPr/>
          <p:nvPr/>
        </p:nvSpPr>
        <p:spPr>
          <a:xfrm rot="212269">
            <a:off x="5661267" y="4175510"/>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250"/>
          <p:cNvSpPr/>
          <p:nvPr/>
        </p:nvSpPr>
        <p:spPr>
          <a:xfrm>
            <a:off x="5758243" y="4197720"/>
            <a:ext cx="648072" cy="369332"/>
          </a:xfrm>
          <a:prstGeom prst="rect">
            <a:avLst/>
          </a:prstGeom>
        </p:spPr>
        <p:txBody>
          <a:bodyPr wrap="square">
            <a:spAutoFit/>
          </a:bodyPr>
          <a:lstStyle/>
          <a:p>
            <a:r>
              <a:rPr lang="en-US" altLang="ja-JP" dirty="0" smtClean="0">
                <a:solidFill>
                  <a:srgbClr val="FF0000"/>
                </a:solidFill>
                <a:latin typeface="Times New Roman" pitchFamily="18" charset="0"/>
                <a:cs typeface="Times New Roman" pitchFamily="18" charset="0"/>
              </a:rPr>
              <a:t>1.0</a:t>
            </a:r>
            <a:endParaRPr lang="ja-JP" altLang="en-US" dirty="0">
              <a:solidFill>
                <a:srgbClr val="FF0000"/>
              </a:solidFill>
              <a:latin typeface="Times New Roman" pitchFamily="18" charset="0"/>
              <a:cs typeface="Times New Roman" pitchFamily="18" charset="0"/>
            </a:endParaRPr>
          </a:p>
        </p:txBody>
      </p:sp>
      <p:sp>
        <p:nvSpPr>
          <p:cNvPr id="95" name="下矢印 243"/>
          <p:cNvSpPr/>
          <p:nvPr/>
        </p:nvSpPr>
        <p:spPr>
          <a:xfrm rot="4574483">
            <a:off x="7207746" y="5321559"/>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下矢印 243"/>
          <p:cNvSpPr/>
          <p:nvPr/>
        </p:nvSpPr>
        <p:spPr>
          <a:xfrm rot="19242424">
            <a:off x="7909902" y="3687580"/>
            <a:ext cx="256881" cy="513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85"/>
          <p:cNvSpPr txBox="1">
            <a:spLocks noChangeArrowheads="1"/>
          </p:cNvSpPr>
          <p:nvPr/>
        </p:nvSpPr>
        <p:spPr bwMode="auto">
          <a:xfrm>
            <a:off x="7034933" y="5608498"/>
            <a:ext cx="792088" cy="461665"/>
          </a:xfrm>
          <a:prstGeom prst="rect">
            <a:avLst/>
          </a:prstGeom>
          <a:noFill/>
          <a:ln w="9525">
            <a:noFill/>
            <a:miter lim="800000"/>
            <a:headEnd/>
            <a:tailEnd/>
          </a:ln>
        </p:spPr>
        <p:txBody>
          <a:bodyPr wrap="square">
            <a:spAutoFit/>
          </a:bodyPr>
          <a:lstStyle/>
          <a:p>
            <a:r>
              <a:rPr lang="en-US" altLang="ja-JP" dirty="0" smtClean="0">
                <a:solidFill>
                  <a:srgbClr val="FF0000"/>
                </a:solidFill>
                <a:latin typeface="Times New Roman" pitchFamily="18" charset="0"/>
                <a:cs typeface="Times New Roman" pitchFamily="18" charset="0"/>
              </a:rPr>
              <a:t>14.0</a:t>
            </a:r>
            <a:endParaRPr lang="ja-JP" altLang="en-US" dirty="0">
              <a:solidFill>
                <a:srgbClr val="FF0000"/>
              </a:solidFill>
              <a:latin typeface="Times New Roman" pitchFamily="18" charset="0"/>
              <a:cs typeface="Times New Roman" pitchFamily="18" charset="0"/>
            </a:endParaRPr>
          </a:p>
        </p:txBody>
      </p:sp>
      <p:sp>
        <p:nvSpPr>
          <p:cNvPr id="100" name="テキスト ボックス 85"/>
          <p:cNvSpPr txBox="1">
            <a:spLocks noChangeArrowheads="1"/>
          </p:cNvSpPr>
          <p:nvPr/>
        </p:nvSpPr>
        <p:spPr bwMode="auto">
          <a:xfrm>
            <a:off x="8129967" y="4816410"/>
            <a:ext cx="834014" cy="461665"/>
          </a:xfrm>
          <a:prstGeom prst="rect">
            <a:avLst/>
          </a:prstGeom>
          <a:noFill/>
          <a:ln w="9525">
            <a:noFill/>
            <a:miter lim="800000"/>
            <a:headEnd/>
            <a:tailEnd/>
          </a:ln>
        </p:spPr>
        <p:txBody>
          <a:bodyPr wrap="square">
            <a:spAutoFit/>
          </a:bodyPr>
          <a:lstStyle/>
          <a:p>
            <a:r>
              <a:rPr lang="en-US" altLang="ja-JP" dirty="0" smtClean="0">
                <a:solidFill>
                  <a:srgbClr val="FF0000"/>
                </a:solidFill>
                <a:latin typeface="Times New Roman" pitchFamily="18" charset="0"/>
                <a:cs typeface="Times New Roman" pitchFamily="18" charset="0"/>
              </a:rPr>
              <a:t>-2.0</a:t>
            </a:r>
            <a:endParaRPr lang="ja-JP" altLang="en-US"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27565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Balancing </a:t>
            </a:r>
            <a:r>
              <a:rPr lang="en-US" altLang="ja-JP" dirty="0"/>
              <a:t>problem of renewables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a:t>
            </a:fld>
            <a:endParaRPr lang="en-US" altLang="ja-JP"/>
          </a:p>
        </p:txBody>
      </p:sp>
      <p:sp>
        <p:nvSpPr>
          <p:cNvPr id="4" name="コンテンツ プレースホルダ 3"/>
          <p:cNvSpPr>
            <a:spLocks noGrp="1"/>
          </p:cNvSpPr>
          <p:nvPr>
            <p:ph sz="quarter" idx="1"/>
          </p:nvPr>
        </p:nvSpPr>
        <p:spPr>
          <a:xfrm>
            <a:off x="457200" y="1124744"/>
            <a:ext cx="8229600" cy="4937760"/>
          </a:xfrm>
        </p:spPr>
        <p:txBody>
          <a:bodyPr>
            <a:normAutofit/>
          </a:bodyPr>
          <a:lstStyle/>
          <a:p>
            <a:r>
              <a:rPr kumimoji="1" lang="en-US" altLang="ja-JP" dirty="0" smtClean="0"/>
              <a:t>A power system is transforming itself into a smart grid</a:t>
            </a:r>
          </a:p>
          <a:p>
            <a:pPr lvl="1"/>
            <a:r>
              <a:rPr lang="en-US" altLang="ja-JP" dirty="0" smtClean="0"/>
              <a:t>Integrating a multitude of distributed energy resources</a:t>
            </a:r>
          </a:p>
          <a:p>
            <a:pPr lvl="1"/>
            <a:r>
              <a:rPr kumimoji="1" lang="en-US" altLang="ja-JP" dirty="0" smtClean="0"/>
              <a:t>Employs automated control systems</a:t>
            </a:r>
          </a:p>
          <a:p>
            <a:r>
              <a:rPr lang="en-US" altLang="ja-JP" dirty="0" smtClean="0"/>
              <a:t>Essential Problem</a:t>
            </a:r>
          </a:p>
          <a:p>
            <a:pPr lvl="1"/>
            <a:r>
              <a:rPr kumimoji="1" lang="en-US" altLang="ja-JP" dirty="0" smtClean="0"/>
              <a:t>To maximize the efficiency of distributed renewable energy resources</a:t>
            </a:r>
          </a:p>
          <a:p>
            <a:pPr lvl="8">
              <a:buNone/>
            </a:pPr>
            <a:r>
              <a:rPr lang="ja-JP" altLang="en-US" dirty="0" smtClean="0"/>
              <a:t>　　　</a:t>
            </a:r>
            <a:r>
              <a:rPr lang="en-US" altLang="ja-JP" dirty="0" smtClean="0"/>
              <a:t>	</a:t>
            </a:r>
            <a:endParaRPr lang="ja-JP" altLang="en-US" dirty="0" smtClean="0"/>
          </a:p>
          <a:p>
            <a:pPr lvl="1"/>
            <a:r>
              <a:rPr lang="en-US" altLang="ja-JP" dirty="0" smtClean="0"/>
              <a:t>Power generation from fossil fuels (diesel oils), nuclear plants, among others wanted to be reduced</a:t>
            </a:r>
          </a:p>
          <a:p>
            <a:pPr lvl="1"/>
            <a:r>
              <a:rPr lang="en-US" altLang="ja-JP" dirty="0" smtClean="0"/>
              <a:t>Imbalanced distribution of dispersed powers leads to blackout</a:t>
            </a:r>
            <a:endParaRPr kumimoji="1" lang="en-US" altLang="ja-JP" dirty="0" smtClean="0"/>
          </a:p>
        </p:txBody>
      </p:sp>
      <p:sp>
        <p:nvSpPr>
          <p:cNvPr id="5" name="正方形/長方形 4"/>
          <p:cNvSpPr/>
          <p:nvPr/>
        </p:nvSpPr>
        <p:spPr>
          <a:xfrm>
            <a:off x="755576" y="5229200"/>
            <a:ext cx="763284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altLang="ja-JP" dirty="0" smtClean="0"/>
              <a:t>This issue leads to a balancing problem of renewables energies among dispersed power storage systems </a:t>
            </a:r>
            <a:endParaRPr lang="ja-JP" altLang="en-US" dirty="0"/>
          </a:p>
        </p:txBody>
      </p:sp>
      <p:sp>
        <p:nvSpPr>
          <p:cNvPr id="6" name="下矢印 5"/>
          <p:cNvSpPr/>
          <p:nvPr/>
        </p:nvSpPr>
        <p:spPr>
          <a:xfrm>
            <a:off x="3779912" y="3573016"/>
            <a:ext cx="1080120" cy="360040"/>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Simulations and Experiments</a:t>
            </a: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30</a:t>
            </a:fld>
            <a:endParaRPr lang="en-US" altLang="ja-JP"/>
          </a:p>
        </p:txBody>
      </p:sp>
    </p:spTree>
    <p:extLst>
      <p:ext uri="{BB962C8B-B14F-4D97-AF65-F5344CB8AC3E}">
        <p14:creationId xmlns:p14="http://schemas.microsoft.com/office/powerpoint/2010/main" val="29906030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Conditions</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31</a:t>
            </a:fld>
            <a:endParaRPr lang="en-US" altLang="ja-JP"/>
          </a:p>
        </p:txBody>
      </p:sp>
      <p:sp>
        <p:nvSpPr>
          <p:cNvPr id="4" name="Content Placeholder 3"/>
          <p:cNvSpPr>
            <a:spLocks noGrp="1"/>
          </p:cNvSpPr>
          <p:nvPr>
            <p:ph sz="quarter" idx="1"/>
          </p:nvPr>
        </p:nvSpPr>
        <p:spPr/>
        <p:txBody>
          <a:bodyPr>
            <a:normAutofit/>
          </a:bodyPr>
          <a:lstStyle/>
          <a:p>
            <a:r>
              <a:rPr lang="en-US" dirty="0" smtClean="0"/>
              <a:t>Simulation network </a:t>
            </a:r>
            <a:r>
              <a:rPr lang="en-US" i="1" dirty="0"/>
              <a:t>G </a:t>
            </a:r>
            <a:r>
              <a:rPr lang="en-US" dirty="0"/>
              <a:t>= (</a:t>
            </a:r>
            <a:r>
              <a:rPr lang="en-US" i="1" dirty="0"/>
              <a:t>V,E</a:t>
            </a:r>
            <a:r>
              <a:rPr lang="en-US" dirty="0"/>
              <a:t>) </a:t>
            </a:r>
            <a:endParaRPr lang="en-US" dirty="0" smtClean="0"/>
          </a:p>
          <a:p>
            <a:pPr lvl="1"/>
            <a:r>
              <a:rPr lang="en-US" dirty="0" smtClean="0"/>
              <a:t>undirected and bi-connected </a:t>
            </a:r>
          </a:p>
          <a:p>
            <a:pPr lvl="1"/>
            <a:r>
              <a:rPr lang="en-US" dirty="0" smtClean="0"/>
              <a:t>100 nodes and </a:t>
            </a:r>
            <a:r>
              <a:rPr lang="en-US" dirty="0"/>
              <a:t>190 links with random </a:t>
            </a:r>
            <a:r>
              <a:rPr lang="en-US" dirty="0" smtClean="0"/>
              <a:t>connection</a:t>
            </a:r>
          </a:p>
          <a:p>
            <a:pPr lvl="1"/>
            <a:r>
              <a:rPr lang="en-US" dirty="0" smtClean="0"/>
              <a:t>Initial Power </a:t>
            </a:r>
            <a:r>
              <a:rPr lang="en-US" dirty="0" err="1" smtClean="0"/>
              <a:t>Pv</a:t>
            </a:r>
            <a:r>
              <a:rPr lang="en-US" dirty="0" smtClean="0"/>
              <a:t>(0) is assigned from 50 to 100 at random</a:t>
            </a:r>
          </a:p>
          <a:p>
            <a:pPr lvl="1"/>
            <a:r>
              <a:rPr lang="en-US" dirty="0" err="1" smtClean="0"/>
              <a:t>Pmin</a:t>
            </a:r>
            <a:r>
              <a:rPr lang="en-US" dirty="0" smtClean="0"/>
              <a:t> = 40</a:t>
            </a:r>
            <a:endParaRPr lang="en-US" dirty="0"/>
          </a:p>
          <a:p>
            <a:pPr lvl="1"/>
            <a:r>
              <a:rPr lang="en-US" dirty="0" smtClean="0"/>
              <a:t>For </a:t>
            </a:r>
            <a:r>
              <a:rPr lang="en-US" dirty="0"/>
              <a:t>a given time sequence </a:t>
            </a:r>
            <a:r>
              <a:rPr lang="en-US" i="1" dirty="0" smtClean="0"/>
              <a:t>S </a:t>
            </a:r>
            <a:r>
              <a:rPr lang="en-US" dirty="0"/>
              <a:t>= </a:t>
            </a:r>
            <a:r>
              <a:rPr lang="en-US" i="1" dirty="0"/>
              <a:t>{</a:t>
            </a:r>
            <a:r>
              <a:rPr lang="en-US" dirty="0"/>
              <a:t>0</a:t>
            </a:r>
            <a:r>
              <a:rPr lang="en-US" i="1" dirty="0"/>
              <a:t>, </a:t>
            </a:r>
            <a:r>
              <a:rPr lang="en-US" dirty="0"/>
              <a:t>5</a:t>
            </a:r>
            <a:r>
              <a:rPr lang="en-US" i="1" dirty="0"/>
              <a:t>, </a:t>
            </a:r>
            <a:r>
              <a:rPr lang="en-US" dirty="0"/>
              <a:t>10</a:t>
            </a:r>
            <a:r>
              <a:rPr lang="en-US" i="1" dirty="0"/>
              <a:t>, ..., </a:t>
            </a:r>
            <a:r>
              <a:rPr lang="en-US" dirty="0"/>
              <a:t>100</a:t>
            </a:r>
            <a:r>
              <a:rPr lang="en-US" i="1" dirty="0" smtClean="0"/>
              <a:t>} </a:t>
            </a:r>
            <a:r>
              <a:rPr lang="en-US" dirty="0" smtClean="0"/>
              <a:t>[</a:t>
            </a:r>
            <a:r>
              <a:rPr lang="en-US" dirty="0" err="1" smtClean="0"/>
              <a:t>msec</a:t>
            </a:r>
            <a:r>
              <a:rPr lang="en-US" dirty="0" smtClean="0"/>
              <a:t>], </a:t>
            </a:r>
            <a:r>
              <a:rPr lang="en-US" i="1" dirty="0" err="1"/>
              <a:t>Lv</a:t>
            </a:r>
            <a:r>
              <a:rPr lang="en-US" dirty="0"/>
              <a:t>(</a:t>
            </a:r>
            <a:r>
              <a:rPr lang="en-US" i="1" dirty="0"/>
              <a:t>t</a:t>
            </a:r>
            <a:r>
              <a:rPr lang="en-US" dirty="0"/>
              <a:t>) and </a:t>
            </a:r>
            <a:r>
              <a:rPr lang="en-US" i="1" dirty="0" err="1"/>
              <a:t>Rv</a:t>
            </a:r>
            <a:r>
              <a:rPr lang="en-US" dirty="0"/>
              <a:t>(</a:t>
            </a:r>
            <a:r>
              <a:rPr lang="en-US" i="1" dirty="0"/>
              <a:t>t</a:t>
            </a:r>
            <a:r>
              <a:rPr lang="en-US" dirty="0"/>
              <a:t>) are given </a:t>
            </a:r>
            <a:r>
              <a:rPr lang="en-US" dirty="0" smtClean="0"/>
              <a:t>between 0 </a:t>
            </a:r>
            <a:r>
              <a:rPr lang="en-US" dirty="0"/>
              <a:t>to </a:t>
            </a:r>
            <a:r>
              <a:rPr lang="en-US" dirty="0" smtClean="0"/>
              <a:t>20 </a:t>
            </a:r>
            <a:r>
              <a:rPr lang="en-US" dirty="0"/>
              <a:t>and 0 to </a:t>
            </a:r>
            <a:r>
              <a:rPr lang="en-US" dirty="0" smtClean="0"/>
              <a:t>10 </a:t>
            </a:r>
            <a:r>
              <a:rPr lang="en-US" dirty="0"/>
              <a:t>at random</a:t>
            </a:r>
          </a:p>
          <a:p>
            <a:r>
              <a:rPr lang="en-US" dirty="0" smtClean="0"/>
              <a:t>Behavior of Overall </a:t>
            </a:r>
          </a:p>
          <a:p>
            <a:pPr marL="0" indent="0">
              <a:buNone/>
            </a:pPr>
            <a:r>
              <a:rPr lang="en-US" dirty="0"/>
              <a:t> </a:t>
            </a:r>
            <a:r>
              <a:rPr lang="en-US" dirty="0" smtClean="0"/>
              <a:t>  Convergence</a:t>
            </a:r>
          </a:p>
          <a:p>
            <a:r>
              <a:rPr lang="en-US" dirty="0" smtClean="0"/>
              <a:t>Behavior at a Node</a:t>
            </a:r>
          </a:p>
          <a:p>
            <a:endParaRPr lang="en-US" dirty="0" smtClean="0"/>
          </a:p>
        </p:txBody>
      </p:sp>
      <p:pic>
        <p:nvPicPr>
          <p:cNvPr id="211970" name="Picture 2" descr="C:\Users\Kiyohi\Dropbox\Conferences\201211 SmartGridComm\Dynamic\100Nod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4149080"/>
            <a:ext cx="4320480" cy="209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17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63272" cy="990600"/>
          </a:xfrm>
        </p:spPr>
        <p:txBody>
          <a:bodyPr>
            <a:normAutofit/>
          </a:bodyPr>
          <a:lstStyle/>
          <a:p>
            <a:r>
              <a:rPr lang="en-US" dirty="0" smtClean="0"/>
              <a:t>Behavior of Convergence with 100 nodes</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32</a:t>
            </a:fld>
            <a:endParaRPr lang="en-US" altLang="ja-JP"/>
          </a:p>
        </p:txBody>
      </p:sp>
      <p:sp>
        <p:nvSpPr>
          <p:cNvPr id="4" name="Content Placeholder 3"/>
          <p:cNvSpPr>
            <a:spLocks noGrp="1"/>
          </p:cNvSpPr>
          <p:nvPr>
            <p:ph sz="quarter" idx="1"/>
          </p:nvPr>
        </p:nvSpPr>
        <p:spPr/>
        <p:txBody>
          <a:bodyPr/>
          <a:lstStyle/>
          <a:p>
            <a:endParaRPr lang="en-US" dirty="0"/>
          </a:p>
        </p:txBody>
      </p:sp>
      <p:pic>
        <p:nvPicPr>
          <p:cNvPr id="216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94" t="13498" r="13237" b="3112"/>
          <a:stretch/>
        </p:blipFill>
        <p:spPr bwMode="auto">
          <a:xfrm>
            <a:off x="1100174" y="1340768"/>
            <a:ext cx="692821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1835696" y="4005064"/>
            <a:ext cx="547260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91880" y="4005064"/>
            <a:ext cx="3466013" cy="461665"/>
          </a:xfrm>
          <a:prstGeom prst="rect">
            <a:avLst/>
          </a:prstGeom>
          <a:noFill/>
        </p:spPr>
        <p:txBody>
          <a:bodyPr wrap="none" rtlCol="0">
            <a:spAutoFit/>
          </a:bodyPr>
          <a:lstStyle/>
          <a:p>
            <a:r>
              <a:rPr lang="en-US" dirty="0" smtClean="0">
                <a:solidFill>
                  <a:srgbClr val="FF0000"/>
                </a:solidFill>
                <a:latin typeface="Arial" pitchFamily="34" charset="0"/>
                <a:cs typeface="Arial" pitchFamily="34" charset="0"/>
              </a:rPr>
              <a:t>Converge on </a:t>
            </a:r>
            <a:r>
              <a:rPr lang="en-US" i="1" dirty="0" err="1" smtClean="0">
                <a:solidFill>
                  <a:srgbClr val="FF0000"/>
                </a:solidFill>
                <a:cs typeface="Times New Roman" pitchFamily="18" charset="0"/>
              </a:rPr>
              <a:t>P</a:t>
            </a:r>
            <a:r>
              <a:rPr lang="en-US" sz="1400" i="1" dirty="0" err="1" smtClean="0">
                <a:solidFill>
                  <a:srgbClr val="FF0000"/>
                </a:solidFill>
                <a:cs typeface="Times New Roman" pitchFamily="18" charset="0"/>
              </a:rPr>
              <a:t>min</a:t>
            </a:r>
            <a:r>
              <a:rPr lang="en-US" dirty="0" smtClean="0">
                <a:solidFill>
                  <a:srgbClr val="FF0000"/>
                </a:solidFill>
                <a:latin typeface="Arial" pitchFamily="34" charset="0"/>
                <a:cs typeface="Arial" pitchFamily="34" charset="0"/>
              </a:rPr>
              <a:t> (= 40)</a:t>
            </a:r>
            <a:endParaRPr 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87780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 of a Node </a:t>
            </a:r>
            <a:r>
              <a:rPr lang="en-US" i="1" dirty="0"/>
              <a:t>v</a:t>
            </a:r>
            <a:r>
              <a:rPr lang="en-US" sz="1600" i="1" dirty="0"/>
              <a:t>0</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33</a:t>
            </a:fld>
            <a:endParaRPr lang="en-US" altLang="ja-JP"/>
          </a:p>
        </p:txBody>
      </p:sp>
      <p:sp>
        <p:nvSpPr>
          <p:cNvPr id="6" name="Content Placeholder 3"/>
          <p:cNvSpPr txBox="1">
            <a:spLocks/>
          </p:cNvSpPr>
          <p:nvPr/>
        </p:nvSpPr>
        <p:spPr>
          <a:xfrm>
            <a:off x="467544" y="1155536"/>
            <a:ext cx="82296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a:lstStyle>
          <a:p>
            <a:r>
              <a:rPr lang="en-US" i="1" dirty="0" err="1" smtClean="0"/>
              <a:t>Pv</a:t>
            </a:r>
            <a:r>
              <a:rPr lang="en-US" dirty="0" smtClean="0"/>
              <a:t>(</a:t>
            </a:r>
            <a:r>
              <a:rPr lang="en-US" i="1" dirty="0" smtClean="0"/>
              <a:t>t</a:t>
            </a:r>
            <a:r>
              <a:rPr lang="en-US" dirty="0" smtClean="0"/>
              <a:t>) = </a:t>
            </a:r>
            <a:r>
              <a:rPr lang="en-US" i="1" dirty="0" err="1" smtClean="0"/>
              <a:t>Pv</a:t>
            </a:r>
            <a:r>
              <a:rPr lang="en-US" dirty="0" smtClean="0"/>
              <a:t>(0) </a:t>
            </a:r>
            <a:r>
              <a:rPr lang="en-US" i="1" dirty="0" smtClean="0"/>
              <a:t>− </a:t>
            </a:r>
            <a:r>
              <a:rPr lang="en-US" i="1" dirty="0" err="1" smtClean="0"/>
              <a:t>Lv</a:t>
            </a:r>
            <a:r>
              <a:rPr lang="en-US" dirty="0" smtClean="0"/>
              <a:t>(</a:t>
            </a:r>
            <a:r>
              <a:rPr lang="en-US" i="1" dirty="0" smtClean="0"/>
              <a:t>t</a:t>
            </a:r>
            <a:r>
              <a:rPr lang="en-US" dirty="0" smtClean="0"/>
              <a:t>) + </a:t>
            </a:r>
            <a:r>
              <a:rPr lang="en-US" i="1" dirty="0" err="1" smtClean="0"/>
              <a:t>Rv</a:t>
            </a:r>
            <a:r>
              <a:rPr lang="en-US" dirty="0" smtClean="0"/>
              <a:t>(</a:t>
            </a:r>
            <a:r>
              <a:rPr lang="en-US" i="1" dirty="0" smtClean="0"/>
              <a:t>t</a:t>
            </a:r>
            <a:r>
              <a:rPr lang="en-US" dirty="0" smtClean="0"/>
              <a:t>) + </a:t>
            </a:r>
            <a:r>
              <a:rPr lang="en-US" i="1" dirty="0" err="1" smtClean="0"/>
              <a:t>Dv</a:t>
            </a:r>
            <a:r>
              <a:rPr lang="en-US" dirty="0" smtClean="0"/>
              <a:t>(</a:t>
            </a:r>
            <a:r>
              <a:rPr lang="en-US" i="1" dirty="0" smtClean="0"/>
              <a:t>t</a:t>
            </a:r>
            <a:r>
              <a:rPr lang="en-US" dirty="0" smtClean="0"/>
              <a:t>)  (With Optimization)</a:t>
            </a:r>
            <a:endParaRPr lang="en-US" i="1" dirty="0" smtClean="0"/>
          </a:p>
          <a:p>
            <a:pPr marL="274320" lvl="1">
              <a:spcBef>
                <a:spcPts val="600"/>
              </a:spcBef>
              <a:buClr>
                <a:schemeClr val="accent1"/>
              </a:buClr>
            </a:pPr>
            <a:r>
              <a:rPr lang="en-US" i="1" dirty="0" err="1" smtClean="0"/>
              <a:t>P′v</a:t>
            </a:r>
            <a:r>
              <a:rPr lang="en-US" dirty="0" smtClean="0"/>
              <a:t>(</a:t>
            </a:r>
            <a:r>
              <a:rPr lang="en-US" i="1" dirty="0" smtClean="0"/>
              <a:t>t</a:t>
            </a:r>
            <a:r>
              <a:rPr lang="en-US" dirty="0" smtClean="0"/>
              <a:t>) = </a:t>
            </a:r>
            <a:r>
              <a:rPr lang="en-US" i="1" dirty="0" err="1" smtClean="0"/>
              <a:t>Pv</a:t>
            </a:r>
            <a:r>
              <a:rPr lang="en-US" dirty="0" smtClean="0"/>
              <a:t>(0) </a:t>
            </a:r>
            <a:r>
              <a:rPr lang="en-US" i="1" dirty="0" smtClean="0"/>
              <a:t>− </a:t>
            </a:r>
            <a:r>
              <a:rPr lang="en-US" i="1" dirty="0" err="1" smtClean="0"/>
              <a:t>Lv</a:t>
            </a:r>
            <a:r>
              <a:rPr lang="en-US" dirty="0" smtClean="0"/>
              <a:t>(</a:t>
            </a:r>
            <a:r>
              <a:rPr lang="en-US" i="1" dirty="0" smtClean="0"/>
              <a:t>t</a:t>
            </a:r>
            <a:r>
              <a:rPr lang="en-US" dirty="0" smtClean="0"/>
              <a:t>) + </a:t>
            </a:r>
            <a:r>
              <a:rPr lang="en-US" i="1" dirty="0" err="1" smtClean="0"/>
              <a:t>Rv</a:t>
            </a:r>
            <a:r>
              <a:rPr lang="en-US" dirty="0" smtClean="0"/>
              <a:t>(</a:t>
            </a:r>
            <a:r>
              <a:rPr lang="en-US" i="1" dirty="0" smtClean="0"/>
              <a:t>t</a:t>
            </a:r>
            <a:r>
              <a:rPr lang="en-US" dirty="0" smtClean="0"/>
              <a:t>)  (Without Optimization and </a:t>
            </a:r>
            <a:r>
              <a:rPr lang="en-US" dirty="0" err="1" smtClean="0"/>
              <a:t>Dv</a:t>
            </a:r>
            <a:r>
              <a:rPr lang="en-US" dirty="0" smtClean="0"/>
              <a:t>(t))</a:t>
            </a:r>
            <a:endParaRPr lang="en-US" dirty="0"/>
          </a:p>
        </p:txBody>
      </p:sp>
      <p:pic>
        <p:nvPicPr>
          <p:cNvPr id="217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11" t="12628" r="20680" b="5110"/>
          <a:stretch/>
        </p:blipFill>
        <p:spPr bwMode="auto">
          <a:xfrm>
            <a:off x="1331640" y="2204864"/>
            <a:ext cx="6048672" cy="406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4335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1000 node network</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34</a:t>
            </a:fld>
            <a:endParaRPr lang="en-US" altLang="ja-JP"/>
          </a:p>
        </p:txBody>
      </p:sp>
      <p:sp>
        <p:nvSpPr>
          <p:cNvPr id="4" name="コンテンツ プレースホルダ 3"/>
          <p:cNvSpPr>
            <a:spLocks noGrp="1"/>
          </p:cNvSpPr>
          <p:nvPr>
            <p:ph sz="quarter" idx="1"/>
          </p:nvPr>
        </p:nvSpPr>
        <p:spPr/>
        <p:txBody>
          <a:bodyPr/>
          <a:lstStyle/>
          <a:p>
            <a:endParaRPr kumimoji="1" lang="ja-JP" altLang="en-US"/>
          </a:p>
        </p:txBody>
      </p:sp>
      <p:pic>
        <p:nvPicPr>
          <p:cNvPr id="189442" name="Picture 2"/>
          <p:cNvPicPr>
            <a:picLocks noChangeAspect="1" noChangeArrowheads="1"/>
          </p:cNvPicPr>
          <p:nvPr/>
        </p:nvPicPr>
        <p:blipFill>
          <a:blip r:embed="rId3" cstate="print"/>
          <a:srcRect/>
          <a:stretch>
            <a:fillRect/>
          </a:stretch>
        </p:blipFill>
        <p:spPr bwMode="auto">
          <a:xfrm>
            <a:off x="323528" y="1371243"/>
            <a:ext cx="8519295" cy="4938077"/>
          </a:xfrm>
          <a:prstGeom prst="rect">
            <a:avLst/>
          </a:prstGeom>
          <a:noFill/>
          <a:ln w="9525">
            <a:noFill/>
            <a:miter lim="800000"/>
            <a:headEnd/>
            <a:tailEnd/>
          </a:ln>
        </p:spPr>
      </p:pic>
    </p:spTree>
    <p:extLst>
      <p:ext uri="{BB962C8B-B14F-4D97-AF65-F5344CB8AC3E}">
        <p14:creationId xmlns:p14="http://schemas.microsoft.com/office/powerpoint/2010/main" val="1358907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Convergence in 1000-node network</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35</a:t>
            </a:fld>
            <a:endParaRPr lang="en-US" altLang="ja-JP"/>
          </a:p>
        </p:txBody>
      </p:sp>
      <p:pic>
        <p:nvPicPr>
          <p:cNvPr id="199682" name="Picture 2"/>
          <p:cNvPicPr>
            <a:picLocks noChangeAspect="1" noChangeArrowheads="1"/>
          </p:cNvPicPr>
          <p:nvPr/>
        </p:nvPicPr>
        <p:blipFill>
          <a:blip r:embed="rId2" cstate="print"/>
          <a:srcRect l="4758" t="9093" r="2946" b="9070"/>
          <a:stretch>
            <a:fillRect/>
          </a:stretch>
        </p:blipFill>
        <p:spPr bwMode="auto">
          <a:xfrm>
            <a:off x="971600" y="1420200"/>
            <a:ext cx="7416824" cy="4817112"/>
          </a:xfrm>
          <a:prstGeom prst="rect">
            <a:avLst/>
          </a:prstGeom>
          <a:noFill/>
          <a:ln w="9525">
            <a:noFill/>
            <a:miter lim="800000"/>
            <a:headEnd/>
            <a:tailEnd/>
          </a:ln>
          <a:effectLst/>
        </p:spPr>
      </p:pic>
    </p:spTree>
    <p:extLst>
      <p:ext uri="{BB962C8B-B14F-4D97-AF65-F5344CB8AC3E}">
        <p14:creationId xmlns:p14="http://schemas.microsoft.com/office/powerpoint/2010/main" val="115182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Conclusion</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36</a:t>
            </a:fld>
            <a:endParaRPr lang="en-US" altLang="ja-JP"/>
          </a:p>
        </p:txBody>
      </p:sp>
      <p:sp>
        <p:nvSpPr>
          <p:cNvPr id="3" name="コンテンツ プレースホルダ 2"/>
          <p:cNvSpPr>
            <a:spLocks noGrp="1"/>
          </p:cNvSpPr>
          <p:nvPr>
            <p:ph sz="quarter" idx="1"/>
          </p:nvPr>
        </p:nvSpPr>
        <p:spPr>
          <a:xfrm>
            <a:off x="457200" y="1357298"/>
            <a:ext cx="8229600" cy="4880014"/>
          </a:xfrm>
        </p:spPr>
        <p:txBody>
          <a:bodyPr>
            <a:normAutofit/>
          </a:bodyPr>
          <a:lstStyle/>
          <a:p>
            <a:r>
              <a:rPr kumimoji="1" lang="en-US" altLang="ja-JP" dirty="0" smtClean="0">
                <a:solidFill>
                  <a:schemeClr val="tx1"/>
                </a:solidFill>
                <a:latin typeface="Calibri" pitchFamily="34" charset="0"/>
                <a:cs typeface="Calibri" pitchFamily="34" charset="0"/>
              </a:rPr>
              <a:t>Tie-set Graph Theory and its Distributed Algorithms are introduced as a theoretical background.</a:t>
            </a:r>
          </a:p>
          <a:p>
            <a:pPr lvl="1"/>
            <a:r>
              <a:rPr kumimoji="1" lang="en-US" altLang="ja-JP" dirty="0" smtClean="0">
                <a:solidFill>
                  <a:schemeClr val="tx1"/>
                </a:solidFill>
                <a:latin typeface="Calibri" pitchFamily="34" charset="0"/>
                <a:cs typeface="Calibri" pitchFamily="34" charset="0"/>
              </a:rPr>
              <a:t>Tie-set Graph Theory is the logical approach to divide a </a:t>
            </a:r>
            <a:r>
              <a:rPr lang="en-US" altLang="ja-JP" dirty="0" smtClean="0">
                <a:solidFill>
                  <a:schemeClr val="tx1"/>
                </a:solidFill>
                <a:latin typeface="Calibri" pitchFamily="34" charset="0"/>
                <a:cs typeface="Calibri" pitchFamily="34" charset="0"/>
              </a:rPr>
              <a:t>graph into a set of independent </a:t>
            </a:r>
            <a:r>
              <a:rPr kumimoji="1" lang="en-US" altLang="ja-JP" dirty="0" smtClean="0">
                <a:solidFill>
                  <a:schemeClr val="tx1"/>
                </a:solidFill>
                <a:latin typeface="Calibri" pitchFamily="34" charset="0"/>
                <a:cs typeface="Calibri" pitchFamily="34" charset="0"/>
              </a:rPr>
              <a:t>loops.</a:t>
            </a:r>
          </a:p>
          <a:p>
            <a:r>
              <a:rPr lang="en-US" altLang="ja-JP" dirty="0" smtClean="0">
                <a:solidFill>
                  <a:schemeClr val="tx1"/>
                </a:solidFill>
                <a:latin typeface="Calibri" pitchFamily="34" charset="0"/>
                <a:cs typeface="Calibri" pitchFamily="34" charset="0"/>
              </a:rPr>
              <a:t>Optimal Real-Time Distribution Problem of Renewable Energy Resources (ORDER) is formulated and Autonomous Distributed Control method for ORDER is proposed. </a:t>
            </a:r>
          </a:p>
          <a:p>
            <a:r>
              <a:rPr lang="en-US" altLang="ja-JP" dirty="0" smtClean="0">
                <a:latin typeface="Calibri" pitchFamily="34" charset="0"/>
                <a:cs typeface="Calibri" pitchFamily="34" charset="0"/>
              </a:rPr>
              <a:t>Simulation results </a:t>
            </a:r>
            <a:r>
              <a:rPr lang="en-US" altLang="ja-JP" dirty="0">
                <a:latin typeface="Calibri" pitchFamily="34" charset="0"/>
                <a:cs typeface="Calibri" pitchFamily="34" charset="0"/>
              </a:rPr>
              <a:t>of one hundred-node network demonstrate the </a:t>
            </a:r>
            <a:r>
              <a:rPr lang="en-US" altLang="ja-JP" dirty="0" smtClean="0">
                <a:latin typeface="Calibri" pitchFamily="34" charset="0"/>
                <a:cs typeface="Calibri" pitchFamily="34" charset="0"/>
              </a:rPr>
              <a:t>optimal distribution </a:t>
            </a:r>
            <a:r>
              <a:rPr lang="en-US" altLang="ja-JP" dirty="0">
                <a:latin typeface="Calibri" pitchFamily="34" charset="0"/>
                <a:cs typeface="Calibri" pitchFamily="34" charset="0"/>
              </a:rPr>
              <a:t>of renewables and thus effectiveness of the </a:t>
            </a:r>
            <a:r>
              <a:rPr lang="en-US" altLang="ja-JP" dirty="0" smtClean="0">
                <a:latin typeface="Calibri" pitchFamily="34" charset="0"/>
                <a:cs typeface="Calibri" pitchFamily="34" charset="0"/>
              </a:rPr>
              <a:t>proposed method.</a:t>
            </a:r>
            <a:endParaRPr kumimoji="1" lang="en-US" altLang="ja-JP" dirty="0" smtClean="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Future Works</a:t>
            </a:r>
            <a:endParaRPr kumimoji="1" lang="ja-JP" altLang="en-US" dirty="0"/>
          </a:p>
        </p:txBody>
      </p:sp>
      <p:sp>
        <p:nvSpPr>
          <p:cNvPr id="4" name="スライド番号プレースホルダ 3"/>
          <p:cNvSpPr>
            <a:spLocks noGrp="1"/>
          </p:cNvSpPr>
          <p:nvPr>
            <p:ph type="sldNum" sz="quarter" idx="12"/>
          </p:nvPr>
        </p:nvSpPr>
        <p:spPr>
          <a:xfrm>
            <a:off x="7010400" y="6357958"/>
            <a:ext cx="2133600" cy="476250"/>
          </a:xfrm>
        </p:spPr>
        <p:txBody>
          <a:bodyPr/>
          <a:lstStyle/>
          <a:p>
            <a:fld id="{FBC32092-C876-4BA9-9400-3D63FB9FCF61}" type="slidenum">
              <a:rPr lang="en-US" altLang="ja-JP" smtClean="0"/>
              <a:pPr/>
              <a:t>37</a:t>
            </a:fld>
            <a:endParaRPr lang="en-US" altLang="ja-JP" dirty="0"/>
          </a:p>
        </p:txBody>
      </p:sp>
      <p:sp>
        <p:nvSpPr>
          <p:cNvPr id="3" name="コンテンツ プレースホルダ 2"/>
          <p:cNvSpPr>
            <a:spLocks noGrp="1"/>
          </p:cNvSpPr>
          <p:nvPr>
            <p:ph sz="quarter" idx="1"/>
          </p:nvPr>
        </p:nvSpPr>
        <p:spPr>
          <a:xfrm>
            <a:off x="457200" y="1500174"/>
            <a:ext cx="8435280" cy="4521114"/>
          </a:xfrm>
        </p:spPr>
        <p:txBody>
          <a:bodyPr>
            <a:normAutofit/>
          </a:bodyPr>
          <a:lstStyle/>
          <a:p>
            <a:r>
              <a:rPr lang="en-US" altLang="ja-JP" dirty="0" smtClean="0"/>
              <a:t>Transmissions Loss, Conversion Loss,  Error Measurement, and characteristics of Central Generation Facilities</a:t>
            </a:r>
          </a:p>
          <a:p>
            <a:r>
              <a:rPr kumimoji="1" lang="en-US" altLang="ja-JP" dirty="0" smtClean="0">
                <a:solidFill>
                  <a:schemeClr val="tx1"/>
                </a:solidFill>
              </a:rPr>
              <a:t>More Intelligent Approach</a:t>
            </a:r>
          </a:p>
          <a:p>
            <a:pPr lvl="1"/>
            <a:r>
              <a:rPr lang="en-US" altLang="ja-JP" dirty="0" smtClean="0">
                <a:solidFill>
                  <a:schemeClr val="tx1"/>
                </a:solidFill>
              </a:rPr>
              <a:t>Measurement of Rate of Changes at a node or tie-set to design time interval to conduct optimization</a:t>
            </a:r>
            <a:endParaRPr kumimoji="1" lang="en-US" altLang="ja-JP" dirty="0" smtClean="0">
              <a:solidFill>
                <a:schemeClr val="tx1"/>
              </a:solidFill>
            </a:endParaRPr>
          </a:p>
          <a:p>
            <a:r>
              <a:rPr lang="en-US" altLang="ja-JP" dirty="0" smtClean="0">
                <a:solidFill>
                  <a:schemeClr val="tx1"/>
                </a:solidFill>
              </a:rPr>
              <a:t>Computation of Pricing and Security</a:t>
            </a:r>
          </a:p>
          <a:p>
            <a:r>
              <a:rPr lang="en-US" altLang="ja-JP" dirty="0" smtClean="0">
                <a:solidFill>
                  <a:schemeClr val="tx1"/>
                </a:solidFill>
              </a:rPr>
              <a:t>Pragmatic Simulations</a:t>
            </a:r>
          </a:p>
          <a:p>
            <a:pPr lvl="1"/>
            <a:r>
              <a:rPr lang="en-US" altLang="ja-JP" dirty="0" smtClean="0">
                <a:solidFill>
                  <a:schemeClr val="tx1"/>
                </a:solidFill>
              </a:rPr>
              <a:t>Experiment on a larger-scale network</a:t>
            </a:r>
          </a:p>
          <a:p>
            <a:pPr lvl="1"/>
            <a:r>
              <a:rPr kumimoji="1" lang="en-US" altLang="ja-JP" dirty="0" smtClean="0">
                <a:solidFill>
                  <a:schemeClr val="tx1"/>
                </a:solidFill>
              </a:rPr>
              <a:t>Evaluation of TEF and its behavior</a:t>
            </a:r>
          </a:p>
          <a:p>
            <a:pPr lvl="1"/>
            <a:r>
              <a:rPr lang="en-US" altLang="ja-JP" dirty="0" smtClean="0">
                <a:solidFill>
                  <a:schemeClr val="tx1"/>
                </a:solidFill>
              </a:rPr>
              <a:t>Feed more constraints from the energy harvesting side</a:t>
            </a:r>
            <a:endParaRPr kumimoji="1" lang="en-US" altLang="ja-JP" dirty="0" smtClean="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180528" y="3140968"/>
            <a:ext cx="8424936" cy="648071"/>
          </a:xfrm>
        </p:spPr>
        <p:txBody>
          <a:bodyPr>
            <a:normAutofit/>
          </a:bodyPr>
          <a:lstStyle/>
          <a:p>
            <a:r>
              <a:rPr lang="en-US" altLang="ja-JP" dirty="0" smtClean="0"/>
              <a:t>Thank you for your kind attention!</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38</a:t>
            </a:fld>
            <a:endParaRPr lang="en-US" altLang="ja-JP"/>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Simulation Results (100 Nodes)</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39</a:t>
            </a:fld>
            <a:endParaRPr lang="en-US" altLang="ja-JP"/>
          </a:p>
        </p:txBody>
      </p:sp>
      <p:pic>
        <p:nvPicPr>
          <p:cNvPr id="35842" name="Picture 2"/>
          <p:cNvPicPr>
            <a:picLocks noChangeAspect="1" noChangeArrowheads="1"/>
          </p:cNvPicPr>
          <p:nvPr/>
        </p:nvPicPr>
        <p:blipFill>
          <a:blip r:embed="rId3" cstate="print"/>
          <a:srcRect/>
          <a:stretch>
            <a:fillRect/>
          </a:stretch>
        </p:blipFill>
        <p:spPr bwMode="auto">
          <a:xfrm>
            <a:off x="683568" y="1187028"/>
            <a:ext cx="7437437" cy="51943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Sustainability</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4</a:t>
            </a:fld>
            <a:endParaRPr lang="en-US" altLang="ja-JP"/>
          </a:p>
        </p:txBody>
      </p:sp>
      <p:sp>
        <p:nvSpPr>
          <p:cNvPr id="4" name="コンテンツ プレースホルダ 3"/>
          <p:cNvSpPr>
            <a:spLocks noGrp="1"/>
          </p:cNvSpPr>
          <p:nvPr>
            <p:ph sz="quarter" idx="1"/>
          </p:nvPr>
        </p:nvSpPr>
        <p:spPr>
          <a:xfrm>
            <a:off x="457200" y="2852936"/>
            <a:ext cx="8229600" cy="3168352"/>
          </a:xfrm>
        </p:spPr>
        <p:txBody>
          <a:bodyPr/>
          <a:lstStyle/>
          <a:p>
            <a:r>
              <a:rPr lang="en-US" altLang="ja-JP" dirty="0" smtClean="0"/>
              <a:t>Sustainable and reliable power distribution control in real time becomes difficult especially in a large-scale network</a:t>
            </a:r>
          </a:p>
          <a:p>
            <a:r>
              <a:rPr lang="en-US" altLang="ja-JP" dirty="0" smtClean="0"/>
              <a:t>Development of autonomous distributed architecture that can allocate dispersed renewable energy resources homogeneously is inevitable </a:t>
            </a:r>
          </a:p>
          <a:p>
            <a:pPr lvl="1"/>
            <a:r>
              <a:rPr lang="en-US" altLang="ja-JP" dirty="0" smtClean="0"/>
              <a:t>To conduct high-reliable operation of future power distribution networks</a:t>
            </a:r>
          </a:p>
        </p:txBody>
      </p:sp>
      <p:sp>
        <p:nvSpPr>
          <p:cNvPr id="5" name="正方形/長方形 4"/>
          <p:cNvSpPr/>
          <p:nvPr/>
        </p:nvSpPr>
        <p:spPr>
          <a:xfrm>
            <a:off x="755576" y="1268760"/>
            <a:ext cx="7560840"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ja-JP" sz="2800" dirty="0" smtClean="0"/>
              <a:t>The amount of electricity generated by natural energy fluctuates depending on its Intermittency and diary change of weather conditions </a:t>
            </a:r>
            <a:endParaRPr lang="ja-JP" alt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p:nvPr/>
        </p:nvGraphicFramePr>
        <p:xfrm>
          <a:off x="1619672" y="1628800"/>
          <a:ext cx="5760640" cy="3384376"/>
        </p:xfrm>
        <a:graphic>
          <a:graphicData uri="http://schemas.openxmlformats.org/drawingml/2006/chart">
            <c:chart xmlns:c="http://schemas.openxmlformats.org/drawingml/2006/chart" xmlns:r="http://schemas.openxmlformats.org/officeDocument/2006/relationships" r:id="rId3"/>
          </a:graphicData>
        </a:graphic>
      </p:graphicFrame>
      <p:sp>
        <p:nvSpPr>
          <p:cNvPr id="6" name="タイトル 1"/>
          <p:cNvSpPr>
            <a:spLocks noGrp="1"/>
          </p:cNvSpPr>
          <p:nvPr>
            <p:ph type="title"/>
          </p:nvPr>
        </p:nvSpPr>
        <p:spPr>
          <a:xfrm>
            <a:off x="457200" y="152400"/>
            <a:ext cx="8229600" cy="990600"/>
          </a:xfrm>
        </p:spPr>
        <p:txBody>
          <a:bodyPr/>
          <a:lstStyle/>
          <a:p>
            <a:r>
              <a:rPr lang="en-US" altLang="ja-JP" dirty="0" smtClean="0"/>
              <a:t>Process of </a:t>
            </a:r>
            <a:r>
              <a:rPr kumimoji="1" lang="en-US" altLang="ja-JP" dirty="0" smtClean="0"/>
              <a:t>Convergence</a:t>
            </a:r>
            <a:endParaRPr kumimoji="1" lang="ja-JP" altLang="en-US" dirty="0"/>
          </a:p>
        </p:txBody>
      </p:sp>
      <p:sp>
        <p:nvSpPr>
          <p:cNvPr id="5" name="テキスト ボックス 4"/>
          <p:cNvSpPr txBox="1"/>
          <p:nvPr/>
        </p:nvSpPr>
        <p:spPr>
          <a:xfrm>
            <a:off x="251520" y="5445224"/>
            <a:ext cx="8715206" cy="523220"/>
          </a:xfrm>
          <a:prstGeom prst="rect">
            <a:avLst/>
          </a:prstGeom>
          <a:noFill/>
        </p:spPr>
        <p:txBody>
          <a:bodyPr wrap="none" rtlCol="0">
            <a:spAutoFit/>
          </a:bodyPr>
          <a:lstStyle/>
          <a:p>
            <a:r>
              <a:rPr lang="en-US" altLang="ja-JP" sz="2800" i="1" dirty="0" smtClean="0"/>
              <a:t>Node Costs eventually CONVERGED on the Average Point</a:t>
            </a:r>
            <a:endParaRPr kumimoji="1" lang="ja-JP" altLang="en-US" sz="28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Tie-Set Graph Theory</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41</a:t>
            </a:fld>
            <a:endParaRPr lang="en-US" altLang="ja-JP"/>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57200" y="1219200"/>
                <a:ext cx="8229600" cy="1448862"/>
              </a:xfrm>
            </p:spPr>
            <p:txBody>
              <a:bodyPr/>
              <a:lstStyle/>
              <a:p>
                <a:r>
                  <a:rPr lang="en-US" dirty="0" smtClean="0"/>
                  <a:t>The Graph Theory that divides a network or a grid into a set of independent loops, which is </a:t>
                </a:r>
                <a14:m>
                  <m:oMath xmlns:m="http://schemas.openxmlformats.org/officeDocument/2006/math">
                    <m:r>
                      <a:rPr lang="en-US" i="1" smtClean="0">
                        <a:latin typeface="Cambria Math"/>
                        <a:ea typeface="Cambria Math"/>
                      </a:rPr>
                      <m:t>𝜇</m:t>
                    </m:r>
                  </m:oMath>
                </a14:m>
                <a:r>
                  <a:rPr lang="en-US" dirty="0" smtClean="0"/>
                  <a:t>-dimensional linear vector space.</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57200" y="1219200"/>
                <a:ext cx="8229600" cy="1448862"/>
              </a:xfrm>
              <a:blipFill rotWithShape="1">
                <a:blip r:embed="rId2"/>
                <a:stretch>
                  <a:fillRect l="-593" t="-3782" r="-1407"/>
                </a:stretch>
              </a:blipFill>
            </p:spPr>
            <p:txBody>
              <a:bodyPr/>
              <a:lstStyle/>
              <a:p>
                <a:r>
                  <a:rPr lang="en-US">
                    <a:noFill/>
                  </a:rPr>
                  <a:t> </a:t>
                </a:r>
              </a:p>
            </p:txBody>
          </p:sp>
        </mc:Fallback>
      </mc:AlternateContent>
      <p:sp>
        <p:nvSpPr>
          <p:cNvPr id="8" name="円/楕円 7"/>
          <p:cNvSpPr/>
          <p:nvPr/>
        </p:nvSpPr>
        <p:spPr bwMode="auto">
          <a:xfrm>
            <a:off x="2457036" y="2870265"/>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b</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12" name="円/楕円 11"/>
          <p:cNvSpPr/>
          <p:nvPr/>
        </p:nvSpPr>
        <p:spPr bwMode="auto">
          <a:xfrm>
            <a:off x="6818152" y="3344239"/>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k</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14" name="円/楕円 13"/>
          <p:cNvSpPr/>
          <p:nvPr/>
        </p:nvSpPr>
        <p:spPr bwMode="auto">
          <a:xfrm>
            <a:off x="7072972" y="4970599"/>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l</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19" name="円/楕円 18"/>
          <p:cNvSpPr/>
          <p:nvPr/>
        </p:nvSpPr>
        <p:spPr bwMode="auto">
          <a:xfrm>
            <a:off x="4423190" y="457566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g</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0" name="円/楕円 19"/>
          <p:cNvSpPr/>
          <p:nvPr/>
        </p:nvSpPr>
        <p:spPr bwMode="auto">
          <a:xfrm>
            <a:off x="6053470" y="527548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j</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1" name="円/楕円 20"/>
          <p:cNvSpPr/>
          <p:nvPr/>
        </p:nvSpPr>
        <p:spPr bwMode="auto">
          <a:xfrm>
            <a:off x="4018989" y="5364359"/>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h</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3" name="円/楕円 22"/>
          <p:cNvSpPr/>
          <p:nvPr/>
        </p:nvSpPr>
        <p:spPr bwMode="auto">
          <a:xfrm>
            <a:off x="2969545" y="5364359"/>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e</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4" name="円/楕円 23"/>
          <p:cNvSpPr/>
          <p:nvPr/>
        </p:nvSpPr>
        <p:spPr bwMode="auto">
          <a:xfrm>
            <a:off x="1996837" y="504345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c</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5" name="円/楕円 24"/>
          <p:cNvSpPr/>
          <p:nvPr/>
        </p:nvSpPr>
        <p:spPr bwMode="auto">
          <a:xfrm>
            <a:off x="3362937" y="3789332"/>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d</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6" name="円/楕円 25"/>
          <p:cNvSpPr/>
          <p:nvPr/>
        </p:nvSpPr>
        <p:spPr bwMode="auto">
          <a:xfrm>
            <a:off x="1441923" y="4072656"/>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a</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7" name="円/楕円 26"/>
          <p:cNvSpPr/>
          <p:nvPr/>
        </p:nvSpPr>
        <p:spPr bwMode="auto">
          <a:xfrm>
            <a:off x="5332755" y="2685922"/>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err="1" smtClean="0">
                <a:ln>
                  <a:noFill/>
                </a:ln>
                <a:solidFill>
                  <a:schemeClr val="tx1"/>
                </a:solidFill>
                <a:effectLst/>
                <a:latin typeface="Times New Roman" pitchFamily="18" charset="0"/>
                <a:ea typeface="ＭＳ Ｐゴシック" charset="-128"/>
              </a:rPr>
              <a:t>i</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28" name="円/楕円 27"/>
          <p:cNvSpPr/>
          <p:nvPr/>
        </p:nvSpPr>
        <p:spPr bwMode="auto">
          <a:xfrm>
            <a:off x="4066887" y="265146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400" b="0" i="1" u="none" strike="noStrike" cap="none" normalizeH="0" baseline="0" dirty="0" smtClean="0">
                <a:ln>
                  <a:noFill/>
                </a:ln>
                <a:solidFill>
                  <a:schemeClr val="tx1"/>
                </a:solidFill>
                <a:effectLst/>
                <a:latin typeface="Times New Roman" pitchFamily="18" charset="0"/>
                <a:ea typeface="ＭＳ Ｐゴシック" charset="-128"/>
              </a:rPr>
              <a:t>f</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cxnSp>
        <p:nvCxnSpPr>
          <p:cNvPr id="33" name="直線コネクタ 39"/>
          <p:cNvCxnSpPr>
            <a:stCxn id="27" idx="2"/>
            <a:endCxn id="28" idx="6"/>
          </p:cNvCxnSpPr>
          <p:nvPr/>
        </p:nvCxnSpPr>
        <p:spPr bwMode="auto">
          <a:xfrm flipH="1" flipV="1">
            <a:off x="4424077" y="2830055"/>
            <a:ext cx="908678" cy="344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線コネクタ 41"/>
          <p:cNvCxnSpPr>
            <a:stCxn id="8" idx="7"/>
            <a:endCxn id="28" idx="2"/>
          </p:cNvCxnSpPr>
          <p:nvPr/>
        </p:nvCxnSpPr>
        <p:spPr bwMode="auto">
          <a:xfrm flipV="1">
            <a:off x="2761917" y="2830055"/>
            <a:ext cx="1304970" cy="92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直線コネクタ 43"/>
          <p:cNvCxnSpPr>
            <a:stCxn id="19" idx="2"/>
            <a:endCxn id="26" idx="6"/>
          </p:cNvCxnSpPr>
          <p:nvPr/>
        </p:nvCxnSpPr>
        <p:spPr bwMode="auto">
          <a:xfrm flipH="1" flipV="1">
            <a:off x="1799113" y="4251251"/>
            <a:ext cx="2624077" cy="5030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直線コネクタ 50"/>
          <p:cNvCxnSpPr>
            <a:stCxn id="27" idx="4"/>
            <a:endCxn id="20" idx="1"/>
          </p:cNvCxnSpPr>
          <p:nvPr/>
        </p:nvCxnSpPr>
        <p:spPr bwMode="auto">
          <a:xfrm>
            <a:off x="5511350" y="3043112"/>
            <a:ext cx="594429" cy="2284677"/>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8" name="直線コネクタ 52"/>
          <p:cNvCxnSpPr>
            <a:stCxn id="8" idx="5"/>
            <a:endCxn id="25" idx="1"/>
          </p:cNvCxnSpPr>
          <p:nvPr/>
        </p:nvCxnSpPr>
        <p:spPr bwMode="auto">
          <a:xfrm>
            <a:off x="2761917" y="3175146"/>
            <a:ext cx="653329" cy="666495"/>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9" name="直線コネクタ 54"/>
          <p:cNvCxnSpPr>
            <a:stCxn id="25" idx="3"/>
            <a:endCxn id="24" idx="7"/>
          </p:cNvCxnSpPr>
          <p:nvPr/>
        </p:nvCxnSpPr>
        <p:spPr bwMode="auto">
          <a:xfrm flipH="1">
            <a:off x="2301718" y="4094213"/>
            <a:ext cx="1113528" cy="1001554"/>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1" name="直線コネクタ 58"/>
          <p:cNvCxnSpPr>
            <a:stCxn id="26" idx="4"/>
            <a:endCxn id="24" idx="1"/>
          </p:cNvCxnSpPr>
          <p:nvPr/>
        </p:nvCxnSpPr>
        <p:spPr bwMode="auto">
          <a:xfrm>
            <a:off x="1620518" y="4429846"/>
            <a:ext cx="428628" cy="6659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直線コネクタ 62"/>
          <p:cNvCxnSpPr>
            <a:stCxn id="24" idx="5"/>
            <a:endCxn id="23" idx="2"/>
          </p:cNvCxnSpPr>
          <p:nvPr/>
        </p:nvCxnSpPr>
        <p:spPr bwMode="auto">
          <a:xfrm>
            <a:off x="2301718" y="5348339"/>
            <a:ext cx="667827" cy="194615"/>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5" name="直線コネクタ 66"/>
          <p:cNvCxnSpPr>
            <a:stCxn id="25" idx="6"/>
            <a:endCxn id="19" idx="1"/>
          </p:cNvCxnSpPr>
          <p:nvPr/>
        </p:nvCxnSpPr>
        <p:spPr bwMode="auto">
          <a:xfrm>
            <a:off x="3720127" y="3967927"/>
            <a:ext cx="755372" cy="66005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6" name="直線コネクタ 68"/>
          <p:cNvCxnSpPr>
            <a:stCxn id="19" idx="0"/>
            <a:endCxn id="28" idx="4"/>
          </p:cNvCxnSpPr>
          <p:nvPr/>
        </p:nvCxnSpPr>
        <p:spPr bwMode="auto">
          <a:xfrm flipH="1" flipV="1">
            <a:off x="4245482" y="3008650"/>
            <a:ext cx="356303" cy="156701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7" name="直線コネクタ 70"/>
          <p:cNvCxnSpPr>
            <a:stCxn id="23" idx="6"/>
            <a:endCxn id="21" idx="2"/>
          </p:cNvCxnSpPr>
          <p:nvPr/>
        </p:nvCxnSpPr>
        <p:spPr bwMode="auto">
          <a:xfrm>
            <a:off x="3326735" y="5542954"/>
            <a:ext cx="6922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直線コネクタ 72"/>
          <p:cNvCxnSpPr>
            <a:stCxn id="19" idx="4"/>
            <a:endCxn id="21" idx="7"/>
          </p:cNvCxnSpPr>
          <p:nvPr/>
        </p:nvCxnSpPr>
        <p:spPr bwMode="auto">
          <a:xfrm flipH="1">
            <a:off x="4323870" y="4932858"/>
            <a:ext cx="277915" cy="48381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9" name="直線コネクタ 74"/>
          <p:cNvCxnSpPr>
            <a:stCxn id="19" idx="6"/>
            <a:endCxn id="20" idx="1"/>
          </p:cNvCxnSpPr>
          <p:nvPr/>
        </p:nvCxnSpPr>
        <p:spPr bwMode="auto">
          <a:xfrm>
            <a:off x="4780380" y="4754263"/>
            <a:ext cx="1325399" cy="573526"/>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50" name="直線コネクタ 76"/>
          <p:cNvCxnSpPr>
            <a:stCxn id="27" idx="6"/>
            <a:endCxn id="12" idx="1"/>
          </p:cNvCxnSpPr>
          <p:nvPr/>
        </p:nvCxnSpPr>
        <p:spPr bwMode="auto">
          <a:xfrm>
            <a:off x="5689945" y="2864517"/>
            <a:ext cx="1180516" cy="5320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直線コネクタ 79"/>
          <p:cNvCxnSpPr>
            <a:stCxn id="27" idx="3"/>
            <a:endCxn id="25" idx="6"/>
          </p:cNvCxnSpPr>
          <p:nvPr/>
        </p:nvCxnSpPr>
        <p:spPr bwMode="auto">
          <a:xfrm flipH="1">
            <a:off x="3720127" y="2990803"/>
            <a:ext cx="1664937" cy="9771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直線コネクタ 92"/>
          <p:cNvCxnSpPr>
            <a:stCxn id="8" idx="6"/>
            <a:endCxn id="14" idx="2"/>
          </p:cNvCxnSpPr>
          <p:nvPr/>
        </p:nvCxnSpPr>
        <p:spPr bwMode="auto">
          <a:xfrm>
            <a:off x="2814226" y="3048860"/>
            <a:ext cx="4258746" cy="21003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直線コネクタ 97"/>
          <p:cNvCxnSpPr>
            <a:stCxn id="26" idx="7"/>
            <a:endCxn id="28" idx="3"/>
          </p:cNvCxnSpPr>
          <p:nvPr/>
        </p:nvCxnSpPr>
        <p:spPr bwMode="auto">
          <a:xfrm flipV="1">
            <a:off x="1746804" y="2956341"/>
            <a:ext cx="2372392" cy="1168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線コネクタ 100"/>
          <p:cNvCxnSpPr>
            <a:stCxn id="12" idx="3"/>
            <a:endCxn id="20" idx="0"/>
          </p:cNvCxnSpPr>
          <p:nvPr/>
        </p:nvCxnSpPr>
        <p:spPr bwMode="auto">
          <a:xfrm flipH="1">
            <a:off x="6232065" y="3649120"/>
            <a:ext cx="638396" cy="16263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直線コネクタ 102"/>
          <p:cNvCxnSpPr>
            <a:stCxn id="12" idx="5"/>
            <a:endCxn id="14" idx="0"/>
          </p:cNvCxnSpPr>
          <p:nvPr/>
        </p:nvCxnSpPr>
        <p:spPr bwMode="auto">
          <a:xfrm>
            <a:off x="7123033" y="3649120"/>
            <a:ext cx="128534" cy="1321479"/>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63" name="直線コネクタ 116"/>
          <p:cNvCxnSpPr>
            <a:stCxn id="8" idx="2"/>
            <a:endCxn id="26" idx="0"/>
          </p:cNvCxnSpPr>
          <p:nvPr/>
        </p:nvCxnSpPr>
        <p:spPr bwMode="auto">
          <a:xfrm flipH="1">
            <a:off x="1620518" y="3048860"/>
            <a:ext cx="836518" cy="1023796"/>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66" name="直線コネクタ 179"/>
          <p:cNvCxnSpPr>
            <a:stCxn id="14" idx="3"/>
            <a:endCxn id="20" idx="6"/>
          </p:cNvCxnSpPr>
          <p:nvPr/>
        </p:nvCxnSpPr>
        <p:spPr bwMode="auto">
          <a:xfrm flipH="1">
            <a:off x="6410660" y="5275480"/>
            <a:ext cx="714621" cy="178595"/>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67" name="直線コネクタ 186"/>
          <p:cNvCxnSpPr>
            <a:stCxn id="20" idx="3"/>
            <a:endCxn id="21" idx="6"/>
          </p:cNvCxnSpPr>
          <p:nvPr/>
        </p:nvCxnSpPr>
        <p:spPr bwMode="auto">
          <a:xfrm flipH="1" flipV="1">
            <a:off x="4376179" y="5542954"/>
            <a:ext cx="1729600" cy="3740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5" name="Freeform 244"/>
          <p:cNvSpPr/>
          <p:nvPr/>
        </p:nvSpPr>
        <p:spPr>
          <a:xfrm>
            <a:off x="5724128" y="3140968"/>
            <a:ext cx="1368640" cy="2195007"/>
          </a:xfrm>
          <a:custGeom>
            <a:avLst/>
            <a:gdLst>
              <a:gd name="connsiteX0" fmla="*/ 92545 w 1368640"/>
              <a:gd name="connsiteY0" fmla="*/ 0 h 2195007"/>
              <a:gd name="connsiteX1" fmla="*/ 1108545 w 1368640"/>
              <a:gd name="connsiteY1" fmla="*/ 478971 h 2195007"/>
              <a:gd name="connsiteX2" fmla="*/ 1340774 w 1368640"/>
              <a:gd name="connsiteY2" fmla="*/ 1814286 h 2195007"/>
              <a:gd name="connsiteX3" fmla="*/ 615059 w 1368640"/>
              <a:gd name="connsiteY3" fmla="*/ 2104571 h 2195007"/>
              <a:gd name="connsiteX4" fmla="*/ 63517 w 1368640"/>
              <a:gd name="connsiteY4" fmla="*/ 435428 h 2195007"/>
              <a:gd name="connsiteX5" fmla="*/ 34488 w 1368640"/>
              <a:gd name="connsiteY5" fmla="*/ 14514 h 219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640" h="2195007">
                <a:moveTo>
                  <a:pt x="92545" y="0"/>
                </a:moveTo>
                <a:cubicBezTo>
                  <a:pt x="496526" y="88295"/>
                  <a:pt x="900507" y="176590"/>
                  <a:pt x="1108545" y="478971"/>
                </a:cubicBezTo>
                <a:cubicBezTo>
                  <a:pt x="1316583" y="781352"/>
                  <a:pt x="1423022" y="1543353"/>
                  <a:pt x="1340774" y="1814286"/>
                </a:cubicBezTo>
                <a:cubicBezTo>
                  <a:pt x="1258526" y="2085219"/>
                  <a:pt x="827935" y="2334381"/>
                  <a:pt x="615059" y="2104571"/>
                </a:cubicBezTo>
                <a:cubicBezTo>
                  <a:pt x="402183" y="1874761"/>
                  <a:pt x="160279" y="783771"/>
                  <a:pt x="63517" y="435428"/>
                </a:cubicBezTo>
                <a:cubicBezTo>
                  <a:pt x="-33245" y="87085"/>
                  <a:pt x="621" y="50799"/>
                  <a:pt x="34488" y="14514"/>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9544122" y="1170911"/>
            <a:ext cx="889783" cy="1705403"/>
          </a:xfrm>
          <a:custGeom>
            <a:avLst/>
            <a:gdLst>
              <a:gd name="connsiteX0" fmla="*/ 129720 w 1097509"/>
              <a:gd name="connsiteY0" fmla="*/ 27648 h 2132415"/>
              <a:gd name="connsiteX1" fmla="*/ 1087663 w 1097509"/>
              <a:gd name="connsiteY1" fmla="*/ 375991 h 2132415"/>
              <a:gd name="connsiteX2" fmla="*/ 594177 w 1097509"/>
              <a:gd name="connsiteY2" fmla="*/ 2132220 h 2132415"/>
              <a:gd name="connsiteX3" fmla="*/ 57149 w 1097509"/>
              <a:gd name="connsiteY3" fmla="*/ 259877 h 2132415"/>
              <a:gd name="connsiteX4" fmla="*/ 129720 w 1097509"/>
              <a:gd name="connsiteY4" fmla="*/ 27648 h 213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09" h="2132415">
                <a:moveTo>
                  <a:pt x="129720" y="27648"/>
                </a:moveTo>
                <a:cubicBezTo>
                  <a:pt x="301472" y="47000"/>
                  <a:pt x="1010254" y="25229"/>
                  <a:pt x="1087663" y="375991"/>
                </a:cubicBezTo>
                <a:cubicBezTo>
                  <a:pt x="1165073" y="726753"/>
                  <a:pt x="765929" y="2151572"/>
                  <a:pt x="594177" y="2132220"/>
                </a:cubicBezTo>
                <a:cubicBezTo>
                  <a:pt x="422425" y="2112868"/>
                  <a:pt x="132139" y="610639"/>
                  <a:pt x="57149" y="259877"/>
                </a:cubicBezTo>
                <a:cubicBezTo>
                  <a:pt x="-17841" y="-90885"/>
                  <a:pt x="-42032" y="8296"/>
                  <a:pt x="129720" y="27648"/>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255"/>
          <p:cNvSpPr/>
          <p:nvPr/>
        </p:nvSpPr>
        <p:spPr>
          <a:xfrm>
            <a:off x="4427984" y="2963817"/>
            <a:ext cx="1380428" cy="2049359"/>
          </a:xfrm>
          <a:custGeom>
            <a:avLst/>
            <a:gdLst>
              <a:gd name="connsiteX0" fmla="*/ 73970 w 1386926"/>
              <a:gd name="connsiteY0" fmla="*/ 33519 h 2049359"/>
              <a:gd name="connsiteX1" fmla="*/ 625513 w 1386926"/>
              <a:gd name="connsiteY1" fmla="*/ 33519 h 2049359"/>
              <a:gd name="connsiteX2" fmla="*/ 915799 w 1386926"/>
              <a:gd name="connsiteY2" fmla="*/ 207690 h 2049359"/>
              <a:gd name="connsiteX3" fmla="*/ 1336713 w 1386926"/>
              <a:gd name="connsiteY3" fmla="*/ 1789748 h 2049359"/>
              <a:gd name="connsiteX4" fmla="*/ 1278656 w 1386926"/>
              <a:gd name="connsiteY4" fmla="*/ 2036490 h 2049359"/>
              <a:gd name="connsiteX5" fmla="*/ 436828 w 1386926"/>
              <a:gd name="connsiteY5" fmla="*/ 1673633 h 2049359"/>
              <a:gd name="connsiteX6" fmla="*/ 277170 w 1386926"/>
              <a:gd name="connsiteY6" fmla="*/ 1397862 h 2049359"/>
              <a:gd name="connsiteX7" fmla="*/ 30428 w 1386926"/>
              <a:gd name="connsiteY7" fmla="*/ 381862 h 2049359"/>
              <a:gd name="connsiteX8" fmla="*/ 73970 w 1386926"/>
              <a:gd name="connsiteY8" fmla="*/ 33519 h 20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6926" h="2049359">
                <a:moveTo>
                  <a:pt x="73970" y="33519"/>
                </a:moveTo>
                <a:cubicBezTo>
                  <a:pt x="173151" y="-24538"/>
                  <a:pt x="485208" y="4491"/>
                  <a:pt x="625513" y="33519"/>
                </a:cubicBezTo>
                <a:cubicBezTo>
                  <a:pt x="765818" y="62547"/>
                  <a:pt x="797266" y="-85015"/>
                  <a:pt x="915799" y="207690"/>
                </a:cubicBezTo>
                <a:cubicBezTo>
                  <a:pt x="1034332" y="500395"/>
                  <a:pt x="1276237" y="1484948"/>
                  <a:pt x="1336713" y="1789748"/>
                </a:cubicBezTo>
                <a:cubicBezTo>
                  <a:pt x="1397189" y="2094548"/>
                  <a:pt x="1428637" y="2055842"/>
                  <a:pt x="1278656" y="2036490"/>
                </a:cubicBezTo>
                <a:cubicBezTo>
                  <a:pt x="1128675" y="2017138"/>
                  <a:pt x="603742" y="1780071"/>
                  <a:pt x="436828" y="1673633"/>
                </a:cubicBezTo>
                <a:cubicBezTo>
                  <a:pt x="269914" y="1567195"/>
                  <a:pt x="344903" y="1613157"/>
                  <a:pt x="277170" y="1397862"/>
                </a:cubicBezTo>
                <a:cubicBezTo>
                  <a:pt x="209437" y="1182567"/>
                  <a:pt x="69133" y="609253"/>
                  <a:pt x="30428" y="381862"/>
                </a:cubicBezTo>
                <a:cubicBezTo>
                  <a:pt x="-8277" y="154471"/>
                  <a:pt x="-25211" y="91576"/>
                  <a:pt x="73970" y="33519"/>
                </a:cubicBezTo>
                <a:close/>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257"/>
          <p:cNvSpPr/>
          <p:nvPr/>
        </p:nvSpPr>
        <p:spPr>
          <a:xfrm>
            <a:off x="9252520" y="3574684"/>
            <a:ext cx="1472989" cy="2441495"/>
          </a:xfrm>
          <a:custGeom>
            <a:avLst/>
            <a:gdLst>
              <a:gd name="connsiteX0" fmla="*/ 425910 w 1472989"/>
              <a:gd name="connsiteY0" fmla="*/ 1704563 h 2486218"/>
              <a:gd name="connsiteX1" fmla="*/ 309796 w 1472989"/>
              <a:gd name="connsiteY1" fmla="*/ 1486849 h 2486218"/>
              <a:gd name="connsiteX2" fmla="*/ 4996 w 1472989"/>
              <a:gd name="connsiteY2" fmla="*/ 224106 h 2486218"/>
              <a:gd name="connsiteX3" fmla="*/ 164653 w 1472989"/>
              <a:gd name="connsiteY3" fmla="*/ 20906 h 2486218"/>
              <a:gd name="connsiteX4" fmla="*/ 716196 w 1472989"/>
              <a:gd name="connsiteY4" fmla="*/ 20906 h 2486218"/>
              <a:gd name="connsiteX5" fmla="*/ 948424 w 1472989"/>
              <a:gd name="connsiteY5" fmla="*/ 224106 h 2486218"/>
              <a:gd name="connsiteX6" fmla="*/ 1456424 w 1472989"/>
              <a:gd name="connsiteY6" fmla="*/ 2183534 h 2486218"/>
              <a:gd name="connsiteX7" fmla="*/ 1238710 w 1472989"/>
              <a:gd name="connsiteY7" fmla="*/ 2459306 h 2486218"/>
              <a:gd name="connsiteX8" fmla="*/ 179167 w 1472989"/>
              <a:gd name="connsiteY8" fmla="*/ 2459306 h 2486218"/>
              <a:gd name="connsiteX9" fmla="*/ 92081 w 1472989"/>
              <a:gd name="connsiteY9" fmla="*/ 2314163 h 2486218"/>
              <a:gd name="connsiteX10" fmla="*/ 309796 w 1472989"/>
              <a:gd name="connsiteY10" fmla="*/ 2038391 h 2486218"/>
              <a:gd name="connsiteX11" fmla="*/ 425910 w 1472989"/>
              <a:gd name="connsiteY11" fmla="*/ 1704563 h 248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2989" h="2486218">
                <a:moveTo>
                  <a:pt x="425910" y="1704563"/>
                </a:moveTo>
                <a:cubicBezTo>
                  <a:pt x="425910" y="1612639"/>
                  <a:pt x="379948" y="1733592"/>
                  <a:pt x="309796" y="1486849"/>
                </a:cubicBezTo>
                <a:cubicBezTo>
                  <a:pt x="239644" y="1240106"/>
                  <a:pt x="29186" y="468430"/>
                  <a:pt x="4996" y="224106"/>
                </a:cubicBezTo>
                <a:cubicBezTo>
                  <a:pt x="-19194" y="-20218"/>
                  <a:pt x="46120" y="54773"/>
                  <a:pt x="164653" y="20906"/>
                </a:cubicBezTo>
                <a:cubicBezTo>
                  <a:pt x="283186" y="-12961"/>
                  <a:pt x="585568" y="-12961"/>
                  <a:pt x="716196" y="20906"/>
                </a:cubicBezTo>
                <a:cubicBezTo>
                  <a:pt x="846824" y="54773"/>
                  <a:pt x="825053" y="-136332"/>
                  <a:pt x="948424" y="224106"/>
                </a:cubicBezTo>
                <a:cubicBezTo>
                  <a:pt x="1071795" y="584544"/>
                  <a:pt x="1408043" y="1811001"/>
                  <a:pt x="1456424" y="2183534"/>
                </a:cubicBezTo>
                <a:cubicBezTo>
                  <a:pt x="1504805" y="2556067"/>
                  <a:pt x="1451586" y="2413344"/>
                  <a:pt x="1238710" y="2459306"/>
                </a:cubicBezTo>
                <a:cubicBezTo>
                  <a:pt x="1025834" y="2505268"/>
                  <a:pt x="370272" y="2483496"/>
                  <a:pt x="179167" y="2459306"/>
                </a:cubicBezTo>
                <a:cubicBezTo>
                  <a:pt x="-11938" y="2435116"/>
                  <a:pt x="70309" y="2384316"/>
                  <a:pt x="92081" y="2314163"/>
                </a:cubicBezTo>
                <a:cubicBezTo>
                  <a:pt x="113852" y="2244011"/>
                  <a:pt x="251739" y="2137572"/>
                  <a:pt x="309796" y="2038391"/>
                </a:cubicBezTo>
                <a:cubicBezTo>
                  <a:pt x="367853" y="1939210"/>
                  <a:pt x="425910" y="1796487"/>
                  <a:pt x="425910" y="1704563"/>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8750300" y="3467100"/>
            <a:ext cx="337825" cy="190500"/>
          </a:xfrm>
          <a:custGeom>
            <a:avLst/>
            <a:gdLst>
              <a:gd name="connsiteX0" fmla="*/ 0 w 337825"/>
              <a:gd name="connsiteY0" fmla="*/ 0 h 190500"/>
              <a:gd name="connsiteX1" fmla="*/ 317500 w 337825"/>
              <a:gd name="connsiteY1" fmla="*/ 139700 h 190500"/>
              <a:gd name="connsiteX2" fmla="*/ 279400 w 337825"/>
              <a:gd name="connsiteY2" fmla="*/ 190500 h 190500"/>
            </a:gdLst>
            <a:ahLst/>
            <a:cxnLst>
              <a:cxn ang="0">
                <a:pos x="connsiteX0" y="connsiteY0"/>
              </a:cxn>
              <a:cxn ang="0">
                <a:pos x="connsiteX1" y="connsiteY1"/>
              </a:cxn>
              <a:cxn ang="0">
                <a:pos x="connsiteX2" y="connsiteY2"/>
              </a:cxn>
            </a:cxnLst>
            <a:rect l="l" t="t" r="r" b="b"/>
            <a:pathLst>
              <a:path w="337825" h="190500">
                <a:moveTo>
                  <a:pt x="0" y="0"/>
                </a:moveTo>
                <a:cubicBezTo>
                  <a:pt x="135466" y="53975"/>
                  <a:pt x="270933" y="107950"/>
                  <a:pt x="317500" y="139700"/>
                </a:cubicBezTo>
                <a:cubicBezTo>
                  <a:pt x="364067" y="171450"/>
                  <a:pt x="321733" y="180975"/>
                  <a:pt x="27940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6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smtClean="0"/>
              <a:t>Policy</a:t>
            </a:r>
            <a:r>
              <a:rPr lang="ja-JP" altLang="en-US" dirty="0" smtClean="0"/>
              <a:t> </a:t>
            </a:r>
            <a:r>
              <a:rPr lang="en-US" altLang="ja-JP" dirty="0" smtClean="0"/>
              <a:t>of Smart Grid</a:t>
            </a:r>
            <a:endParaRPr kumimoji="1" lang="ja-JP" altLang="en-US" dirty="0"/>
          </a:p>
        </p:txBody>
      </p:sp>
      <p:sp>
        <p:nvSpPr>
          <p:cNvPr id="5" name="スライド番号プレースホルダ 4"/>
          <p:cNvSpPr>
            <a:spLocks noGrp="1"/>
          </p:cNvSpPr>
          <p:nvPr>
            <p:ph type="sldNum" sz="quarter" idx="12"/>
          </p:nvPr>
        </p:nvSpPr>
        <p:spPr/>
        <p:txBody>
          <a:bodyPr/>
          <a:lstStyle/>
          <a:p>
            <a:fld id="{FBC32092-C876-4BA9-9400-3D63FB9FCF61}" type="slidenum">
              <a:rPr lang="en-US" altLang="ja-JP" smtClean="0"/>
              <a:pPr/>
              <a:t>42</a:t>
            </a:fld>
            <a:endParaRPr lang="en-US" altLang="ja-JP"/>
          </a:p>
        </p:txBody>
      </p:sp>
      <p:sp>
        <p:nvSpPr>
          <p:cNvPr id="2" name="コンテンツ プレースホルダ 1"/>
          <p:cNvSpPr>
            <a:spLocks noGrp="1"/>
          </p:cNvSpPr>
          <p:nvPr>
            <p:ph sz="quarter" idx="1"/>
          </p:nvPr>
        </p:nvSpPr>
        <p:spPr>
          <a:xfrm>
            <a:off x="457200" y="1214422"/>
            <a:ext cx="8229600" cy="4525963"/>
          </a:xfrm>
        </p:spPr>
        <p:txBody>
          <a:bodyPr/>
          <a:lstStyle/>
          <a:p>
            <a:r>
              <a:rPr kumimoji="1" lang="en-US" altLang="ja-JP" sz="2800" dirty="0" smtClean="0">
                <a:solidFill>
                  <a:schemeClr val="tx1"/>
                </a:solidFill>
              </a:rPr>
              <a:t>Realization of interactive </a:t>
            </a:r>
            <a:r>
              <a:rPr lang="en-US" altLang="ja-JP" sz="2800" dirty="0" smtClean="0">
                <a:solidFill>
                  <a:schemeClr val="tx1"/>
                </a:solidFill>
              </a:rPr>
              <a:t>information distribution utilizing</a:t>
            </a:r>
            <a:r>
              <a:rPr kumimoji="1" lang="en-US" altLang="ja-JP" sz="2800" dirty="0" smtClean="0">
                <a:solidFill>
                  <a:schemeClr val="tx1"/>
                </a:solidFill>
              </a:rPr>
              <a:t> IT technologies</a:t>
            </a:r>
          </a:p>
          <a:p>
            <a:pPr lvl="1"/>
            <a:r>
              <a:rPr kumimoji="1" lang="en-US" altLang="ja-JP" sz="2400" dirty="0" smtClean="0">
                <a:solidFill>
                  <a:schemeClr val="tx1"/>
                </a:solidFill>
              </a:rPr>
              <a:t>Power Generation: Each facility like factory and house</a:t>
            </a:r>
          </a:p>
          <a:p>
            <a:pPr lvl="1"/>
            <a:r>
              <a:rPr lang="en-US" altLang="ja-JP" sz="2400" dirty="0" smtClean="0">
                <a:solidFill>
                  <a:schemeClr val="tx1"/>
                </a:solidFill>
              </a:rPr>
              <a:t>Storage: battery of electric automobile</a:t>
            </a:r>
          </a:p>
          <a:p>
            <a:pPr lvl="1"/>
            <a:r>
              <a:rPr lang="en-US" altLang="ja-JP" sz="2400" dirty="0" smtClean="0">
                <a:solidFill>
                  <a:schemeClr val="tx1"/>
                </a:solidFill>
              </a:rPr>
              <a:t>Networking: Smart Meters which monitor power generation and consumption</a:t>
            </a:r>
          </a:p>
          <a:p>
            <a:pPr>
              <a:buNone/>
            </a:pPr>
            <a:r>
              <a:rPr lang="en-US" altLang="ja-JP" dirty="0" smtClean="0">
                <a:solidFill>
                  <a:schemeClr val="tx1"/>
                </a:solidFill>
              </a:rPr>
              <a:t>	 </a:t>
            </a:r>
            <a:r>
              <a:rPr lang="en-US" altLang="ja-JP" sz="2800" dirty="0" smtClean="0">
                <a:solidFill>
                  <a:schemeClr val="tx1"/>
                </a:solidFill>
              </a:rPr>
              <a:t>To restrain</a:t>
            </a:r>
            <a:r>
              <a:rPr kumimoji="1" lang="en-US" altLang="ja-JP" sz="2800" dirty="0" smtClean="0">
                <a:solidFill>
                  <a:schemeClr val="tx1"/>
                </a:solidFill>
              </a:rPr>
              <a:t> generating excessive electricity</a:t>
            </a:r>
            <a:endParaRPr kumimoji="1" lang="ja-JP" altLang="en-US" sz="2800" dirty="0">
              <a:solidFill>
                <a:schemeClr val="tx1"/>
              </a:solidFill>
            </a:endParaRPr>
          </a:p>
        </p:txBody>
      </p:sp>
      <p:pic>
        <p:nvPicPr>
          <p:cNvPr id="38916" name="Picture 4" descr="http://www.baccars.com/modules/wordpress0/attach/0522b2.JPG"/>
          <p:cNvPicPr>
            <a:picLocks noChangeAspect="1" noChangeArrowheads="1"/>
          </p:cNvPicPr>
          <p:nvPr/>
        </p:nvPicPr>
        <p:blipFill>
          <a:blip r:embed="rId3" cstate="print"/>
          <a:srcRect/>
          <a:stretch>
            <a:fillRect/>
          </a:stretch>
        </p:blipFill>
        <p:spPr bwMode="auto">
          <a:xfrm>
            <a:off x="3500430" y="5000636"/>
            <a:ext cx="2428892" cy="1457335"/>
          </a:xfrm>
          <a:prstGeom prst="rect">
            <a:avLst/>
          </a:prstGeom>
          <a:noFill/>
        </p:spPr>
      </p:pic>
      <p:sp>
        <p:nvSpPr>
          <p:cNvPr id="6" name="右矢印 5"/>
          <p:cNvSpPr/>
          <p:nvPr/>
        </p:nvSpPr>
        <p:spPr bwMode="auto">
          <a:xfrm>
            <a:off x="467544" y="3808464"/>
            <a:ext cx="285752"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pic>
        <p:nvPicPr>
          <p:cNvPr id="28674" name="Picture 2" descr="http://preparednesspro.files.wordpress.com/2009/04/home-solar-panel.jpg"/>
          <p:cNvPicPr>
            <a:picLocks noChangeAspect="1" noChangeArrowheads="1"/>
          </p:cNvPicPr>
          <p:nvPr/>
        </p:nvPicPr>
        <p:blipFill>
          <a:blip r:embed="rId4" cstate="print"/>
          <a:srcRect/>
          <a:stretch>
            <a:fillRect/>
          </a:stretch>
        </p:blipFill>
        <p:spPr bwMode="auto">
          <a:xfrm>
            <a:off x="928662" y="4857760"/>
            <a:ext cx="2286016" cy="1714512"/>
          </a:xfrm>
          <a:prstGeom prst="rect">
            <a:avLst/>
          </a:prstGeom>
          <a:noFill/>
        </p:spPr>
      </p:pic>
      <p:pic>
        <p:nvPicPr>
          <p:cNvPr id="28676" name="Picture 4" descr="http://www.ukhomeideas.co.uk/images/powergen/smart-meter.jpg"/>
          <p:cNvPicPr>
            <a:picLocks noChangeAspect="1" noChangeArrowheads="1"/>
          </p:cNvPicPr>
          <p:nvPr/>
        </p:nvPicPr>
        <p:blipFill>
          <a:blip r:embed="rId5" cstate="print"/>
          <a:srcRect/>
          <a:stretch>
            <a:fillRect/>
          </a:stretch>
        </p:blipFill>
        <p:spPr bwMode="auto">
          <a:xfrm>
            <a:off x="6215074" y="4786322"/>
            <a:ext cx="2285996" cy="1714497"/>
          </a:xfrm>
          <a:prstGeom prst="rect">
            <a:avLst/>
          </a:prstGeom>
          <a:noFill/>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fontAlgn="auto">
              <a:spcAft>
                <a:spcPts val="0"/>
              </a:spcAft>
              <a:defRPr/>
            </a:pPr>
            <a:r>
              <a:rPr lang="en-US" altLang="ja-JP" dirty="0" smtClean="0"/>
              <a:t>Present Issues on Smart Grid</a:t>
            </a:r>
            <a:endParaRPr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43</a:t>
            </a:fld>
            <a:endParaRPr lang="en-US" altLang="ja-JP"/>
          </a:p>
        </p:txBody>
      </p:sp>
      <p:sp>
        <p:nvSpPr>
          <p:cNvPr id="10242" name="コンテンツ プレースホルダ 1"/>
          <p:cNvSpPr>
            <a:spLocks noGrp="1"/>
          </p:cNvSpPr>
          <p:nvPr>
            <p:ph sz="quarter" idx="1"/>
          </p:nvPr>
        </p:nvSpPr>
        <p:spPr>
          <a:xfrm>
            <a:off x="500034" y="1500174"/>
            <a:ext cx="8229600" cy="4525963"/>
          </a:xfrm>
        </p:spPr>
        <p:txBody>
          <a:bodyPr>
            <a:normAutofit/>
          </a:bodyPr>
          <a:lstStyle/>
          <a:p>
            <a:r>
              <a:rPr lang="en-US" altLang="ja-JP" dirty="0" smtClean="0"/>
              <a:t>Adjustment of generation in power stations</a:t>
            </a:r>
          </a:p>
          <a:p>
            <a:pPr lvl="1"/>
            <a:r>
              <a:rPr lang="en-US" altLang="ja-JP" dirty="0" smtClean="0"/>
              <a:t>Prevent power station from generating excess electricity</a:t>
            </a:r>
          </a:p>
          <a:p>
            <a:pPr lvl="1"/>
            <a:r>
              <a:rPr lang="en-US" altLang="ja-JP" dirty="0" smtClean="0"/>
              <a:t>Stations need to grasp the amount of generation in each facility using IT</a:t>
            </a:r>
          </a:p>
          <a:p>
            <a:r>
              <a:rPr lang="en-US" altLang="ja-JP" dirty="0" smtClean="0"/>
              <a:t>Large scale management</a:t>
            </a:r>
          </a:p>
          <a:p>
            <a:pPr lvl="1"/>
            <a:r>
              <a:rPr lang="en-US" altLang="ja-JP" dirty="0" smtClean="0"/>
              <a:t>Previously power stations transmit send electricity to houses </a:t>
            </a:r>
            <a:r>
              <a:rPr lang="en-US" altLang="ja-JP" dirty="0" err="1" smtClean="0"/>
              <a:t>unidirectionally</a:t>
            </a:r>
            <a:endParaRPr lang="en-US" altLang="ja-JP" dirty="0" smtClean="0"/>
          </a:p>
          <a:p>
            <a:pPr lvl="1"/>
            <a:r>
              <a:rPr lang="en-US" altLang="ja-JP" dirty="0" smtClean="0"/>
              <a:t>Controlling interactive flowing is required</a:t>
            </a:r>
          </a:p>
          <a:p>
            <a:r>
              <a:rPr lang="en-US" altLang="ja-JP" dirty="0" smtClean="0"/>
              <a:t>Investment around 11 billion dollars</a:t>
            </a:r>
            <a:endParaRPr lang="ja-JP" altLang="en-US" dirty="0" smtClean="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Present Issues on Smart Grid</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44</a:t>
            </a:fld>
            <a:endParaRPr lang="en-US" altLang="ja-JP" dirty="0"/>
          </a:p>
        </p:txBody>
      </p:sp>
      <p:sp>
        <p:nvSpPr>
          <p:cNvPr id="2" name="コンテンツ プレースホルダ 1"/>
          <p:cNvSpPr>
            <a:spLocks noGrp="1"/>
          </p:cNvSpPr>
          <p:nvPr>
            <p:ph sz="quarter" idx="1"/>
          </p:nvPr>
        </p:nvSpPr>
        <p:spPr>
          <a:xfrm>
            <a:off x="457200" y="1600200"/>
            <a:ext cx="8401080" cy="4525963"/>
          </a:xfrm>
        </p:spPr>
        <p:txBody>
          <a:bodyPr>
            <a:normAutofit/>
          </a:bodyPr>
          <a:lstStyle/>
          <a:p>
            <a:r>
              <a:rPr lang="en-US" altLang="ja-JP" dirty="0" smtClean="0">
                <a:solidFill>
                  <a:schemeClr val="tx1"/>
                </a:solidFill>
              </a:rPr>
              <a:t>Change in e</a:t>
            </a:r>
            <a:r>
              <a:rPr kumimoji="1" lang="en-US" altLang="ja-JP" dirty="0" smtClean="0">
                <a:solidFill>
                  <a:schemeClr val="tx1"/>
                </a:solidFill>
              </a:rPr>
              <a:t>lectricity </a:t>
            </a:r>
            <a:r>
              <a:rPr lang="en-US" altLang="ja-JP" dirty="0" smtClean="0">
                <a:solidFill>
                  <a:schemeClr val="tx1"/>
                </a:solidFill>
              </a:rPr>
              <a:t>l</a:t>
            </a:r>
            <a:r>
              <a:rPr kumimoji="1" lang="en-US" altLang="ja-JP" dirty="0" smtClean="0">
                <a:solidFill>
                  <a:schemeClr val="tx1"/>
                </a:solidFill>
              </a:rPr>
              <a:t>oss rate </a:t>
            </a:r>
            <a:r>
              <a:rPr lang="en-US" altLang="ja-JP" dirty="0" smtClean="0">
                <a:solidFill>
                  <a:schemeClr val="tx1"/>
                </a:solidFill>
              </a:rPr>
              <a:t>(in </a:t>
            </a:r>
            <a:r>
              <a:rPr kumimoji="1" lang="en-US" altLang="ja-JP" dirty="0" smtClean="0">
                <a:solidFill>
                  <a:schemeClr val="tx1"/>
                </a:solidFill>
              </a:rPr>
              <a:t>the U.S.)</a:t>
            </a:r>
          </a:p>
          <a:p>
            <a:pPr lvl="1"/>
            <a:r>
              <a:rPr lang="en-US" altLang="ja-JP" dirty="0" smtClean="0">
                <a:solidFill>
                  <a:schemeClr val="tx1"/>
                </a:solidFill>
              </a:rPr>
              <a:t>In 1970</a:t>
            </a:r>
            <a:r>
              <a:rPr lang="ja-JP" altLang="en-US" dirty="0" smtClean="0">
                <a:solidFill>
                  <a:schemeClr val="tx1"/>
                </a:solidFill>
              </a:rPr>
              <a:t>　</a:t>
            </a:r>
            <a:r>
              <a:rPr lang="en-US" altLang="ja-JP" dirty="0" smtClean="0">
                <a:solidFill>
                  <a:schemeClr val="tx1"/>
                </a:solidFill>
              </a:rPr>
              <a:t>approximately 5</a:t>
            </a:r>
            <a:r>
              <a:rPr lang="ja-JP" altLang="en-US" dirty="0" smtClean="0">
                <a:solidFill>
                  <a:schemeClr val="tx1"/>
                </a:solidFill>
              </a:rPr>
              <a:t>％</a:t>
            </a:r>
            <a:endParaRPr lang="en-US" altLang="ja-JP" dirty="0" smtClean="0">
              <a:solidFill>
                <a:schemeClr val="tx1"/>
              </a:solidFill>
            </a:endParaRPr>
          </a:p>
          <a:p>
            <a:pPr lvl="1">
              <a:buNone/>
            </a:pPr>
            <a:r>
              <a:rPr kumimoji="1" lang="ja-JP" altLang="en-US" dirty="0" smtClean="0">
                <a:solidFill>
                  <a:schemeClr val="tx1"/>
                </a:solidFill>
              </a:rPr>
              <a:t>　　　　↓</a:t>
            </a:r>
            <a:endParaRPr kumimoji="1" lang="en-US" altLang="ja-JP" dirty="0" smtClean="0">
              <a:solidFill>
                <a:schemeClr val="tx1"/>
              </a:solidFill>
            </a:endParaRPr>
          </a:p>
          <a:p>
            <a:pPr lvl="1"/>
            <a:r>
              <a:rPr lang="en-US" altLang="ja-JP" dirty="0" smtClean="0">
                <a:solidFill>
                  <a:schemeClr val="tx1"/>
                </a:solidFill>
              </a:rPr>
              <a:t>In 2001</a:t>
            </a:r>
            <a:r>
              <a:rPr lang="ja-JP" altLang="en-US" dirty="0" smtClean="0">
                <a:solidFill>
                  <a:schemeClr val="tx1"/>
                </a:solidFill>
              </a:rPr>
              <a:t>　</a:t>
            </a:r>
            <a:r>
              <a:rPr lang="en-US" altLang="ja-JP" dirty="0" smtClean="0">
                <a:solidFill>
                  <a:schemeClr val="tx1"/>
                </a:solidFill>
              </a:rPr>
              <a:t>approximately 9.5</a:t>
            </a:r>
            <a:r>
              <a:rPr lang="ja-JP" altLang="en-US" dirty="0" smtClean="0">
                <a:solidFill>
                  <a:schemeClr val="tx1"/>
                </a:solidFill>
              </a:rPr>
              <a:t>％</a:t>
            </a:r>
            <a:endParaRPr lang="en-US" altLang="ja-JP" dirty="0" smtClean="0">
              <a:solidFill>
                <a:schemeClr val="tx1"/>
              </a:solidFill>
            </a:endParaRPr>
          </a:p>
          <a:p>
            <a:r>
              <a:rPr lang="en-US" altLang="ja-JP" dirty="0" smtClean="0">
                <a:solidFill>
                  <a:schemeClr val="tx1"/>
                </a:solidFill>
              </a:rPr>
              <a:t>Blackout or quality degradation of power supplies</a:t>
            </a:r>
          </a:p>
          <a:p>
            <a:pPr lvl="1"/>
            <a:r>
              <a:rPr lang="en-US" altLang="ja-JP" dirty="0" smtClean="0">
                <a:solidFill>
                  <a:schemeClr val="tx1"/>
                </a:solidFill>
              </a:rPr>
              <a:t>Economical effect: 25 billion to 1,80 billion dollars</a:t>
            </a:r>
          </a:p>
          <a:p>
            <a:pPr lvl="1"/>
            <a:r>
              <a:rPr lang="en-US" altLang="ja-JP" dirty="0" smtClean="0">
                <a:solidFill>
                  <a:schemeClr val="tx1"/>
                </a:solidFill>
              </a:rPr>
              <a:t>90 minutes to recover blackout on average</a:t>
            </a:r>
          </a:p>
          <a:p>
            <a:pPr lvl="2"/>
            <a:r>
              <a:rPr lang="en-US" altLang="ja-JP" dirty="0" smtClean="0">
                <a:solidFill>
                  <a:schemeClr val="tx1"/>
                </a:solidFill>
              </a:rPr>
              <a:t>June 1</a:t>
            </a:r>
            <a:r>
              <a:rPr lang="en-US" altLang="ja-JP" baseline="30000" dirty="0" smtClean="0">
                <a:solidFill>
                  <a:schemeClr val="tx1"/>
                </a:solidFill>
              </a:rPr>
              <a:t>st</a:t>
            </a:r>
            <a:r>
              <a:rPr lang="en-US" altLang="ja-JP" dirty="0" smtClean="0">
                <a:solidFill>
                  <a:schemeClr val="tx1"/>
                </a:solidFill>
              </a:rPr>
              <a:t> 2009</a:t>
            </a:r>
          </a:p>
        </p:txBody>
      </p:sp>
      <p:sp>
        <p:nvSpPr>
          <p:cNvPr id="5" name="円/楕円 4"/>
          <p:cNvSpPr/>
          <p:nvPr/>
        </p:nvSpPr>
        <p:spPr bwMode="auto">
          <a:xfrm>
            <a:off x="6357950" y="2571744"/>
            <a:ext cx="1143008" cy="7858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3200" b="0" i="0" u="none" strike="noStrike" cap="none" normalizeH="0" baseline="0" dirty="0" smtClean="0">
                <a:ln>
                  <a:noFill/>
                </a:ln>
                <a:solidFill>
                  <a:schemeClr val="tx1"/>
                </a:solidFill>
                <a:effectLst/>
                <a:latin typeface="+mj-ea"/>
                <a:ea typeface="+mj-ea"/>
              </a:rPr>
              <a:t>+4.5%</a:t>
            </a:r>
            <a:endParaRPr kumimoji="1" lang="ja-JP" altLang="en-US" sz="3200" b="0" i="0" u="none" strike="noStrike" cap="none" normalizeH="0" baseline="0" dirty="0" smtClean="0">
              <a:ln>
                <a:noFill/>
              </a:ln>
              <a:solidFill>
                <a:schemeClr val="tx1"/>
              </a:solidFill>
              <a:effectLst/>
              <a:latin typeface="+mj-ea"/>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Our Research Target</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45</a:t>
            </a:fld>
            <a:endParaRPr lang="en-US" altLang="ja-JP"/>
          </a:p>
        </p:txBody>
      </p:sp>
      <p:pic>
        <p:nvPicPr>
          <p:cNvPr id="97282" name="Picture 2"/>
          <p:cNvPicPr>
            <a:picLocks noGrp="1" noChangeAspect="1" noChangeArrowheads="1"/>
          </p:cNvPicPr>
          <p:nvPr>
            <p:ph sz="quarter" idx="1"/>
          </p:nvPr>
        </p:nvPicPr>
        <p:blipFill>
          <a:blip r:embed="rId3" cstate="print"/>
          <a:srcRect/>
          <a:stretch>
            <a:fillRect/>
          </a:stretch>
        </p:blipFill>
        <p:spPr bwMode="auto">
          <a:xfrm>
            <a:off x="611560" y="1313352"/>
            <a:ext cx="7892375" cy="4779944"/>
          </a:xfrm>
          <a:prstGeom prst="rect">
            <a:avLst/>
          </a:prstGeom>
          <a:noFill/>
          <a:ln w="9525">
            <a:solidFill>
              <a:schemeClr val="accent1"/>
            </a:solidFill>
            <a:miter lim="800000"/>
            <a:headEnd/>
            <a:tailEnd/>
          </a:ln>
          <a:effectLst/>
        </p:spPr>
      </p:pic>
      <p:cxnSp>
        <p:nvCxnSpPr>
          <p:cNvPr id="5" name="Straight Connector 4"/>
          <p:cNvCxnSpPr/>
          <p:nvPr/>
        </p:nvCxnSpPr>
        <p:spPr>
          <a:xfrm flipV="1">
            <a:off x="1835696" y="3212976"/>
            <a:ext cx="3024336" cy="864096"/>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873998" y="3389930"/>
            <a:ext cx="2750401" cy="826837"/>
          </a:xfrm>
          <a:custGeom>
            <a:avLst/>
            <a:gdLst>
              <a:gd name="connsiteX0" fmla="*/ 767602 w 2750401"/>
              <a:gd name="connsiteY0" fmla="*/ 813770 h 826837"/>
              <a:gd name="connsiteX1" fmla="*/ 526302 w 2750401"/>
              <a:gd name="connsiteY1" fmla="*/ 826470 h 826837"/>
              <a:gd name="connsiteX2" fmla="*/ 81802 w 2750401"/>
              <a:gd name="connsiteY2" fmla="*/ 801070 h 826837"/>
              <a:gd name="connsiteX3" fmla="*/ 246902 w 2750401"/>
              <a:gd name="connsiteY3" fmla="*/ 712170 h 826837"/>
              <a:gd name="connsiteX4" fmla="*/ 2431302 w 2750401"/>
              <a:gd name="connsiteY4" fmla="*/ 77170 h 826837"/>
              <a:gd name="connsiteX5" fmla="*/ 2710702 w 2750401"/>
              <a:gd name="connsiteY5" fmla="*/ 13670 h 826837"/>
              <a:gd name="connsiteX6" fmla="*/ 2685302 w 2750401"/>
              <a:gd name="connsiteY6" fmla="*/ 102570 h 826837"/>
              <a:gd name="connsiteX7" fmla="*/ 2126502 w 2750401"/>
              <a:gd name="connsiteY7" fmla="*/ 407370 h 826837"/>
              <a:gd name="connsiteX8" fmla="*/ 1732802 w 2750401"/>
              <a:gd name="connsiteY8" fmla="*/ 547070 h 826837"/>
              <a:gd name="connsiteX9" fmla="*/ 831102 w 2750401"/>
              <a:gd name="connsiteY9" fmla="*/ 788370 h 82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0401" h="826837">
                <a:moveTo>
                  <a:pt x="767602" y="813770"/>
                </a:moveTo>
                <a:cubicBezTo>
                  <a:pt x="704102" y="821178"/>
                  <a:pt x="640602" y="828587"/>
                  <a:pt x="526302" y="826470"/>
                </a:cubicBezTo>
                <a:cubicBezTo>
                  <a:pt x="412002" y="824353"/>
                  <a:pt x="128369" y="820120"/>
                  <a:pt x="81802" y="801070"/>
                </a:cubicBezTo>
                <a:cubicBezTo>
                  <a:pt x="35235" y="782020"/>
                  <a:pt x="-144681" y="832820"/>
                  <a:pt x="246902" y="712170"/>
                </a:cubicBezTo>
                <a:cubicBezTo>
                  <a:pt x="638485" y="591520"/>
                  <a:pt x="2020669" y="193587"/>
                  <a:pt x="2431302" y="77170"/>
                </a:cubicBezTo>
                <a:cubicBezTo>
                  <a:pt x="2841935" y="-39247"/>
                  <a:pt x="2668369" y="9437"/>
                  <a:pt x="2710702" y="13670"/>
                </a:cubicBezTo>
                <a:cubicBezTo>
                  <a:pt x="2753035" y="17903"/>
                  <a:pt x="2782669" y="36953"/>
                  <a:pt x="2685302" y="102570"/>
                </a:cubicBezTo>
                <a:cubicBezTo>
                  <a:pt x="2587935" y="168187"/>
                  <a:pt x="2285252" y="333287"/>
                  <a:pt x="2126502" y="407370"/>
                </a:cubicBezTo>
                <a:cubicBezTo>
                  <a:pt x="1967752" y="481453"/>
                  <a:pt x="1948702" y="483570"/>
                  <a:pt x="1732802" y="547070"/>
                </a:cubicBezTo>
                <a:cubicBezTo>
                  <a:pt x="1516902" y="610570"/>
                  <a:pt x="1174002" y="699470"/>
                  <a:pt x="831102" y="788370"/>
                </a:cubicBezTo>
              </a:path>
            </a:pathLst>
          </a:custGeom>
          <a:noFill/>
          <a:ln w="31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Functions of Smart Meters</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46</a:t>
            </a:fld>
            <a:endParaRPr lang="en-US" altLang="ja-JP"/>
          </a:p>
        </p:txBody>
      </p:sp>
      <p:sp>
        <p:nvSpPr>
          <p:cNvPr id="3" name="コンテンツ プレースホルダ 2"/>
          <p:cNvSpPr>
            <a:spLocks noGrp="1"/>
          </p:cNvSpPr>
          <p:nvPr>
            <p:ph sz="quarter" idx="1"/>
          </p:nvPr>
        </p:nvSpPr>
        <p:spPr>
          <a:xfrm>
            <a:off x="539552" y="1571612"/>
            <a:ext cx="7992888" cy="4643470"/>
          </a:xfrm>
        </p:spPr>
        <p:txBody>
          <a:bodyPr/>
          <a:lstStyle/>
          <a:p>
            <a:pPr>
              <a:buNone/>
            </a:pPr>
            <a:r>
              <a:rPr lang="en-US" altLang="ja-JP" sz="2800" i="1" dirty="0" smtClean="0">
                <a:solidFill>
                  <a:schemeClr val="tx1"/>
                </a:solidFill>
              </a:rPr>
              <a:t>1) Presence Function:</a:t>
            </a:r>
          </a:p>
          <a:p>
            <a:pPr lvl="1"/>
            <a:r>
              <a:rPr lang="en-US" altLang="ja-JP" sz="2400" i="1" dirty="0" smtClean="0">
                <a:solidFill>
                  <a:schemeClr val="tx1"/>
                </a:solidFill>
              </a:rPr>
              <a:t> Monitoring generation and usage of electricity</a:t>
            </a:r>
          </a:p>
          <a:p>
            <a:pPr lvl="2"/>
            <a:r>
              <a:rPr lang="en-US" altLang="ja-JP" sz="2000" dirty="0" smtClean="0">
                <a:solidFill>
                  <a:schemeClr val="tx1"/>
                </a:solidFill>
              </a:rPr>
              <a:t>Able to digitize data</a:t>
            </a:r>
          </a:p>
          <a:p>
            <a:pPr lvl="1"/>
            <a:r>
              <a:rPr lang="en-US" altLang="ja-JP" sz="2400" dirty="0" smtClean="0">
                <a:solidFill>
                  <a:schemeClr val="tx1"/>
                </a:solidFill>
              </a:rPr>
              <a:t>Wireless or Cable communication</a:t>
            </a:r>
          </a:p>
          <a:p>
            <a:pPr lvl="2"/>
            <a:r>
              <a:rPr lang="en-US" altLang="ja-JP" sz="2000" dirty="0" smtClean="0">
                <a:solidFill>
                  <a:schemeClr val="tx1"/>
                </a:solidFill>
              </a:rPr>
              <a:t>Able to provide data with electric operators or outside applications</a:t>
            </a:r>
          </a:p>
          <a:p>
            <a:pPr>
              <a:buNone/>
            </a:pPr>
            <a:r>
              <a:rPr lang="en-US" altLang="ja-JP" sz="2800" i="1" dirty="0" smtClean="0">
                <a:solidFill>
                  <a:schemeClr val="tx1"/>
                </a:solidFill>
              </a:rPr>
              <a:t>2) Load Shedding Function: </a:t>
            </a:r>
          </a:p>
          <a:p>
            <a:pPr lvl="1"/>
            <a:r>
              <a:rPr lang="en-US" altLang="ja-JP" sz="2400" dirty="0" smtClean="0">
                <a:solidFill>
                  <a:schemeClr val="tx1"/>
                </a:solidFill>
              </a:rPr>
              <a:t>ON/OFF of equipment and systems </a:t>
            </a:r>
          </a:p>
          <a:p>
            <a:pPr lvl="2"/>
            <a:r>
              <a:rPr lang="en-US" altLang="ja-JP" sz="2000" dirty="0" smtClean="0">
                <a:solidFill>
                  <a:schemeClr val="tx1"/>
                </a:solidFill>
              </a:rPr>
              <a:t>Electrical equipment such as lights, air conditioners, TVs, and kitchen appliances can be controlled under the direction of electric power company to adjust electric loads on a grids.</a:t>
            </a:r>
            <a:endParaRPr kumimoji="1" lang="ja-JP"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Objective and Tasks</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47</a:t>
            </a:fld>
            <a:endParaRPr lang="en-US" altLang="ja-JP"/>
          </a:p>
        </p:txBody>
      </p:sp>
      <p:sp>
        <p:nvSpPr>
          <p:cNvPr id="3" name="コンテンツ プレースホルダ 2"/>
          <p:cNvSpPr>
            <a:spLocks noGrp="1"/>
          </p:cNvSpPr>
          <p:nvPr>
            <p:ph sz="quarter" idx="1"/>
          </p:nvPr>
        </p:nvSpPr>
        <p:spPr>
          <a:xfrm>
            <a:off x="457200" y="3071810"/>
            <a:ext cx="8229600" cy="3357586"/>
          </a:xfrm>
        </p:spPr>
        <p:txBody>
          <a:bodyPr>
            <a:normAutofit/>
          </a:bodyPr>
          <a:lstStyle/>
          <a:p>
            <a:r>
              <a:rPr kumimoji="1" lang="en-US" altLang="ja-JP" dirty="0" smtClean="0">
                <a:solidFill>
                  <a:schemeClr val="tx1"/>
                </a:solidFill>
              </a:rPr>
              <a:t>Tasks</a:t>
            </a:r>
            <a:r>
              <a:rPr kumimoji="1" lang="ja-JP" altLang="en-US" dirty="0" smtClean="0">
                <a:solidFill>
                  <a:schemeClr val="tx1"/>
                </a:solidFill>
              </a:rPr>
              <a:t>：</a:t>
            </a:r>
            <a:endParaRPr kumimoji="1" lang="en-US" altLang="ja-JP" dirty="0" smtClean="0">
              <a:solidFill>
                <a:schemeClr val="tx1"/>
              </a:solidFill>
            </a:endParaRPr>
          </a:p>
          <a:p>
            <a:pPr lvl="1"/>
            <a:r>
              <a:rPr kumimoji="1" lang="en-US" altLang="ja-JP" dirty="0" smtClean="0">
                <a:solidFill>
                  <a:schemeClr val="tx1"/>
                </a:solidFill>
              </a:rPr>
              <a:t>Configuration</a:t>
            </a:r>
            <a:r>
              <a:rPr kumimoji="1" lang="ja-JP" altLang="en-US" dirty="0" smtClean="0">
                <a:solidFill>
                  <a:schemeClr val="tx1"/>
                </a:solidFill>
              </a:rPr>
              <a:t>：</a:t>
            </a:r>
            <a:r>
              <a:rPr kumimoji="1" lang="en-US" altLang="ja-JP" dirty="0" smtClean="0">
                <a:solidFill>
                  <a:schemeClr val="tx1"/>
                </a:solidFill>
              </a:rPr>
              <a:t>Segmentation of a smart grid by tie-sets and </a:t>
            </a:r>
            <a:r>
              <a:rPr lang="en-US" altLang="ja-JP" dirty="0" smtClean="0">
                <a:solidFill>
                  <a:schemeClr val="tx1"/>
                </a:solidFill>
              </a:rPr>
              <a:t>formulation of local information</a:t>
            </a:r>
          </a:p>
          <a:p>
            <a:pPr lvl="1"/>
            <a:r>
              <a:rPr lang="en-US" altLang="ja-JP" dirty="0" smtClean="0">
                <a:solidFill>
                  <a:schemeClr val="tx1"/>
                </a:solidFill>
              </a:rPr>
              <a:t>Failure Recovery</a:t>
            </a:r>
            <a:r>
              <a:rPr lang="ja-JP" altLang="en-US" dirty="0" smtClean="0">
                <a:solidFill>
                  <a:schemeClr val="tx1"/>
                </a:solidFill>
              </a:rPr>
              <a:t>：</a:t>
            </a:r>
            <a:r>
              <a:rPr lang="en-US" altLang="ja-JP" dirty="0" smtClean="0">
                <a:solidFill>
                  <a:schemeClr val="tx1"/>
                </a:solidFill>
              </a:rPr>
              <a:t>Restoration for line failure based on tie-sets</a:t>
            </a:r>
            <a:endParaRPr kumimoji="1" lang="en-US" altLang="ja-JP" dirty="0" smtClean="0">
              <a:solidFill>
                <a:schemeClr val="tx1"/>
              </a:solidFill>
            </a:endParaRPr>
          </a:p>
          <a:p>
            <a:pPr lvl="1"/>
            <a:r>
              <a:rPr lang="en-US" altLang="ja-JP" dirty="0" smtClean="0">
                <a:solidFill>
                  <a:schemeClr val="tx1"/>
                </a:solidFill>
              </a:rPr>
              <a:t>Performance</a:t>
            </a:r>
            <a:r>
              <a:rPr lang="ja-JP" altLang="en-US" dirty="0" smtClean="0">
                <a:solidFill>
                  <a:schemeClr val="tx1"/>
                </a:solidFill>
              </a:rPr>
              <a:t>：</a:t>
            </a:r>
            <a:r>
              <a:rPr lang="en-US" altLang="ja-JP" dirty="0" smtClean="0"/>
              <a:t> </a:t>
            </a:r>
            <a:r>
              <a:rPr lang="en-US" altLang="ja-JP" dirty="0" smtClean="0">
                <a:solidFill>
                  <a:schemeClr val="tx1"/>
                </a:solidFill>
              </a:rPr>
              <a:t>electric load management using concept of tie-set flow theory</a:t>
            </a:r>
          </a:p>
          <a:p>
            <a:endParaRPr kumimoji="1" lang="ja-JP" altLang="en-US" dirty="0">
              <a:solidFill>
                <a:schemeClr val="tx1"/>
              </a:solidFill>
            </a:endParaRPr>
          </a:p>
        </p:txBody>
      </p:sp>
      <p:sp>
        <p:nvSpPr>
          <p:cNvPr id="5" name="テキスト ボックス 4"/>
          <p:cNvSpPr txBox="1"/>
          <p:nvPr/>
        </p:nvSpPr>
        <p:spPr>
          <a:xfrm>
            <a:off x="764795" y="1285860"/>
            <a:ext cx="7585731" cy="1569660"/>
          </a:xfrm>
          <a:prstGeom prst="rect">
            <a:avLst/>
          </a:prstGeom>
          <a:noFill/>
          <a:ln>
            <a:solidFill>
              <a:srgbClr val="FF0000"/>
            </a:solidFill>
          </a:ln>
        </p:spPr>
        <p:txBody>
          <a:bodyPr wrap="none" rtlCol="0">
            <a:spAutoFit/>
          </a:bodyPr>
          <a:lstStyle/>
          <a:p>
            <a:pPr algn="ctr"/>
            <a:r>
              <a:rPr kumimoji="1" lang="en-US" altLang="ja-JP" sz="3200" dirty="0" smtClean="0"/>
              <a:t>Realization of distributed control for</a:t>
            </a:r>
          </a:p>
          <a:p>
            <a:pPr algn="ctr"/>
            <a:r>
              <a:rPr lang="en-US" altLang="ja-JP" sz="3200" dirty="0" smtClean="0">
                <a:solidFill>
                  <a:srgbClr val="FF0000"/>
                </a:solidFill>
              </a:rPr>
              <a:t>Configuration,  Failure, Performance</a:t>
            </a:r>
          </a:p>
          <a:p>
            <a:pPr algn="ctr"/>
            <a:r>
              <a:rPr lang="en-US" altLang="ja-JP" sz="3200" dirty="0" smtClean="0"/>
              <a:t>management </a:t>
            </a:r>
            <a:r>
              <a:rPr kumimoji="1" lang="en-US" altLang="ja-JP" sz="3200" dirty="0" smtClean="0"/>
              <a:t>based </a:t>
            </a:r>
            <a:r>
              <a:rPr lang="en-US" altLang="ja-JP" sz="3200" dirty="0" smtClean="0"/>
              <a:t>on tie-sets in a smart grid</a:t>
            </a:r>
            <a:endParaRPr kumimoji="1" lang="ja-JP" altLang="en-US" sz="32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57158" y="44450"/>
            <a:ext cx="8329642" cy="1143000"/>
          </a:xfrm>
        </p:spPr>
        <p:txBody>
          <a:bodyPr/>
          <a:lstStyle/>
          <a:p>
            <a:r>
              <a:rPr lang="en-US" altLang="ja-JP" dirty="0" smtClean="0"/>
              <a:t>Segmentation of a network</a:t>
            </a:r>
            <a:endParaRPr kumimoji="1" lang="ja-JP" altLang="en-US" dirty="0"/>
          </a:p>
        </p:txBody>
      </p:sp>
      <p:sp>
        <p:nvSpPr>
          <p:cNvPr id="4" name="スライド番号プレースホルダ 3"/>
          <p:cNvSpPr>
            <a:spLocks noGrp="1"/>
          </p:cNvSpPr>
          <p:nvPr>
            <p:ph type="sldNum" sz="quarter" idx="12"/>
          </p:nvPr>
        </p:nvSpPr>
        <p:spPr/>
        <p:txBody>
          <a:bodyPr/>
          <a:lstStyle/>
          <a:p>
            <a:fld id="{AFE2B20C-B496-4F77-9ACE-3D62692ACE9E}" type="slidenum">
              <a:rPr kumimoji="1" lang="ja-JP" altLang="en-US" smtClean="0"/>
              <a:pPr/>
              <a:t>48</a:t>
            </a:fld>
            <a:endParaRPr kumimoji="1" lang="ja-JP" altLang="en-US" dirty="0"/>
          </a:p>
        </p:txBody>
      </p:sp>
      <p:sp>
        <p:nvSpPr>
          <p:cNvPr id="5" name="フローチャート : 結合子 4"/>
          <p:cNvSpPr/>
          <p:nvPr/>
        </p:nvSpPr>
        <p:spPr>
          <a:xfrm>
            <a:off x="405195" y="49150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6" name="フローチャート : 結合子 5"/>
          <p:cNvSpPr/>
          <p:nvPr/>
        </p:nvSpPr>
        <p:spPr>
          <a:xfrm>
            <a:off x="1405320" y="4129284"/>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7" name="フローチャート : 結合子 6"/>
          <p:cNvSpPr/>
          <p:nvPr/>
        </p:nvSpPr>
        <p:spPr>
          <a:xfrm>
            <a:off x="1405320" y="577234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8" name="フローチャート : 結合子 7"/>
          <p:cNvSpPr/>
          <p:nvPr/>
        </p:nvSpPr>
        <p:spPr>
          <a:xfrm>
            <a:off x="2976945" y="4129284"/>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9" name="フローチャート : 結合子 8"/>
          <p:cNvSpPr/>
          <p:nvPr/>
        </p:nvSpPr>
        <p:spPr>
          <a:xfrm>
            <a:off x="2976945" y="577234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0" name="フローチャート : 結合子 9"/>
          <p:cNvSpPr/>
          <p:nvPr/>
        </p:nvSpPr>
        <p:spPr>
          <a:xfrm>
            <a:off x="3977070" y="49150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1" name="直線コネクタ 10"/>
          <p:cNvCxnSpPr>
            <a:stCxn id="5" idx="7"/>
            <a:endCxn id="6" idx="3"/>
          </p:cNvCxnSpPr>
          <p:nvPr/>
        </p:nvCxnSpPr>
        <p:spPr>
          <a:xfrm rot="5400000" flipH="1" flipV="1">
            <a:off x="817241" y="4327014"/>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6" idx="6"/>
            <a:endCxn id="8" idx="2"/>
          </p:cNvCxnSpPr>
          <p:nvPr/>
        </p:nvCxnSpPr>
        <p:spPr>
          <a:xfrm>
            <a:off x="1762532" y="4307877"/>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8" idx="5"/>
            <a:endCxn id="10" idx="1"/>
          </p:cNvCxnSpPr>
          <p:nvPr/>
        </p:nvCxnSpPr>
        <p:spPr>
          <a:xfrm rot="16200000" flipH="1">
            <a:off x="3388991" y="4327013"/>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6"/>
            <a:endCxn id="9" idx="2"/>
          </p:cNvCxnSpPr>
          <p:nvPr/>
        </p:nvCxnSpPr>
        <p:spPr>
          <a:xfrm>
            <a:off x="1762532" y="5950939"/>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6" idx="3"/>
            <a:endCxn id="5" idx="7"/>
          </p:cNvCxnSpPr>
          <p:nvPr/>
        </p:nvCxnSpPr>
        <p:spPr>
          <a:xfrm rot="5400000">
            <a:off x="817242" y="4327014"/>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8" idx="5"/>
            <a:endCxn id="10" idx="1"/>
          </p:cNvCxnSpPr>
          <p:nvPr/>
        </p:nvCxnSpPr>
        <p:spPr>
          <a:xfrm rot="16200000" flipH="1">
            <a:off x="3388991" y="4327013"/>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8" idx="2"/>
            <a:endCxn id="6" idx="6"/>
          </p:cNvCxnSpPr>
          <p:nvPr/>
        </p:nvCxnSpPr>
        <p:spPr>
          <a:xfrm rot="10800000">
            <a:off x="1762533" y="4307877"/>
            <a:ext cx="121441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4"/>
            <a:endCxn id="9" idx="0"/>
          </p:cNvCxnSpPr>
          <p:nvPr/>
        </p:nvCxnSpPr>
        <p:spPr>
          <a:xfrm rot="5400000">
            <a:off x="2512613" y="5129408"/>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8" idx="3"/>
            <a:endCxn id="7" idx="7"/>
          </p:cNvCxnSpPr>
          <p:nvPr/>
        </p:nvCxnSpPr>
        <p:spPr>
          <a:xfrm rot="5400000">
            <a:off x="1674492" y="4469889"/>
            <a:ext cx="1390494" cy="13190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フリーフォーム 21"/>
          <p:cNvSpPr/>
          <p:nvPr/>
        </p:nvSpPr>
        <p:spPr bwMode="auto">
          <a:xfrm>
            <a:off x="3277011" y="4588066"/>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3" name="グループ化 36"/>
          <p:cNvGrpSpPr/>
          <p:nvPr/>
        </p:nvGrpSpPr>
        <p:grpSpPr>
          <a:xfrm>
            <a:off x="2046558" y="4696121"/>
            <a:ext cx="1073285" cy="1290535"/>
            <a:chOff x="1928794" y="1966609"/>
            <a:chExt cx="1073285" cy="1290535"/>
          </a:xfrm>
          <a:noFill/>
        </p:grpSpPr>
        <p:sp>
          <p:nvSpPr>
            <p:cNvPr id="27" name="フリーフォーム 26"/>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28" name="テキスト ボックス 27"/>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29" name="オブジェクト 28"/>
          <p:cNvGraphicFramePr>
            <a:graphicFrameLocks noChangeAspect="1"/>
          </p:cNvGraphicFramePr>
          <p:nvPr/>
        </p:nvGraphicFramePr>
        <p:xfrm>
          <a:off x="833827" y="4272144"/>
          <a:ext cx="285752" cy="441617"/>
        </p:xfrm>
        <a:graphic>
          <a:graphicData uri="http://schemas.openxmlformats.org/presentationml/2006/ole">
            <mc:AlternateContent xmlns:mc="http://schemas.openxmlformats.org/markup-compatibility/2006">
              <mc:Choice xmlns:v="urn:schemas-microsoft-com:vml" Requires="v">
                <p:oleObj spid="_x0000_s220704" name="数式" r:id="rId4" imgW="139680" imgH="215640" progId="Equation.3">
                  <p:embed/>
                </p:oleObj>
              </mc:Choice>
              <mc:Fallback>
                <p:oleObj name="数式" r:id="rId4" imgW="13968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7" y="4272144"/>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
          <p:cNvGraphicFramePr>
            <a:graphicFrameLocks noChangeAspect="1"/>
          </p:cNvGraphicFramePr>
          <p:nvPr/>
        </p:nvGraphicFramePr>
        <p:xfrm>
          <a:off x="833827" y="5331017"/>
          <a:ext cx="312738" cy="441325"/>
        </p:xfrm>
        <a:graphic>
          <a:graphicData uri="http://schemas.openxmlformats.org/presentationml/2006/ole">
            <mc:AlternateContent xmlns:mc="http://schemas.openxmlformats.org/markup-compatibility/2006">
              <mc:Choice xmlns:v="urn:schemas-microsoft-com:vml" Requires="v">
                <p:oleObj spid="_x0000_s220705" name="数式" r:id="rId6" imgW="152280" imgH="215640" progId="Equation.3">
                  <p:embed/>
                </p:oleObj>
              </mc:Choice>
              <mc:Fallback>
                <p:oleObj name="数式" r:id="rId6" imgW="15228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27" y="5331017"/>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p:cNvGraphicFramePr>
            <a:graphicFrameLocks noChangeAspect="1"/>
          </p:cNvGraphicFramePr>
          <p:nvPr/>
        </p:nvGraphicFramePr>
        <p:xfrm>
          <a:off x="1451371" y="4843648"/>
          <a:ext cx="311150" cy="466725"/>
        </p:xfrm>
        <a:graphic>
          <a:graphicData uri="http://schemas.openxmlformats.org/presentationml/2006/ole">
            <mc:AlternateContent xmlns:mc="http://schemas.openxmlformats.org/markup-compatibility/2006">
              <mc:Choice xmlns:v="urn:schemas-microsoft-com:vml" Requires="v">
                <p:oleObj spid="_x0000_s220706" name="数式" r:id="rId8" imgW="152280" imgH="228600" progId="Equation.3">
                  <p:embed/>
                </p:oleObj>
              </mc:Choice>
              <mc:Fallback>
                <p:oleObj name="数式" r:id="rId8" imgW="15228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371" y="4843648"/>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2237189" y="3844931"/>
          <a:ext cx="311150" cy="441325"/>
        </p:xfrm>
        <a:graphic>
          <a:graphicData uri="http://schemas.openxmlformats.org/presentationml/2006/ole">
            <mc:AlternateContent xmlns:mc="http://schemas.openxmlformats.org/markup-compatibility/2006">
              <mc:Choice xmlns:v="urn:schemas-microsoft-com:vml" Requires="v">
                <p:oleObj spid="_x0000_s220707" name="数式" r:id="rId10" imgW="152280" imgH="215640" progId="Equation.3">
                  <p:embed/>
                </p:oleObj>
              </mc:Choice>
              <mc:Fallback>
                <p:oleObj name="数式" r:id="rId10" imgW="152280" imgH="215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7189" y="3844931"/>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6"/>
          <p:cNvGraphicFramePr>
            <a:graphicFrameLocks noChangeAspect="1"/>
          </p:cNvGraphicFramePr>
          <p:nvPr/>
        </p:nvGraphicFramePr>
        <p:xfrm>
          <a:off x="2165751" y="4876989"/>
          <a:ext cx="311150" cy="466725"/>
        </p:xfrm>
        <a:graphic>
          <a:graphicData uri="http://schemas.openxmlformats.org/presentationml/2006/ole">
            <mc:AlternateContent xmlns:mc="http://schemas.openxmlformats.org/markup-compatibility/2006">
              <mc:Choice xmlns:v="urn:schemas-microsoft-com:vml" Requires="v">
                <p:oleObj spid="_x0000_s220708" name="数式" r:id="rId12" imgW="152280" imgH="228600" progId="Equation.3">
                  <p:embed/>
                </p:oleObj>
              </mc:Choice>
              <mc:Fallback>
                <p:oleObj name="数式" r:id="rId12" imgW="152280" imgH="2286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5751" y="48769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7"/>
          <p:cNvGraphicFramePr>
            <a:graphicFrameLocks noChangeAspect="1"/>
          </p:cNvGraphicFramePr>
          <p:nvPr/>
        </p:nvGraphicFramePr>
        <p:xfrm>
          <a:off x="3548471" y="4343582"/>
          <a:ext cx="311150" cy="466725"/>
        </p:xfrm>
        <a:graphic>
          <a:graphicData uri="http://schemas.openxmlformats.org/presentationml/2006/ole">
            <mc:AlternateContent xmlns:mc="http://schemas.openxmlformats.org/markup-compatibility/2006">
              <mc:Choice xmlns:v="urn:schemas-microsoft-com:vml" Requires="v">
                <p:oleObj spid="_x0000_s220709" name="数式" r:id="rId14" imgW="152280" imgH="228600" progId="Equation.3">
                  <p:embed/>
                </p:oleObj>
              </mc:Choice>
              <mc:Fallback>
                <p:oleObj name="数式" r:id="rId14" imgW="152280" imgH="2286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8471" y="434358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8"/>
          <p:cNvGraphicFramePr>
            <a:graphicFrameLocks noChangeAspect="1"/>
          </p:cNvGraphicFramePr>
          <p:nvPr/>
        </p:nvGraphicFramePr>
        <p:xfrm>
          <a:off x="2237189" y="5805683"/>
          <a:ext cx="311150" cy="466725"/>
        </p:xfrm>
        <a:graphic>
          <a:graphicData uri="http://schemas.openxmlformats.org/presentationml/2006/ole">
            <mc:AlternateContent xmlns:mc="http://schemas.openxmlformats.org/markup-compatibility/2006">
              <mc:Choice xmlns:v="urn:schemas-microsoft-com:vml" Requires="v">
                <p:oleObj spid="_x0000_s220710" name="数式" r:id="rId16" imgW="152280" imgH="228600" progId="Equation.3">
                  <p:embed/>
                </p:oleObj>
              </mc:Choice>
              <mc:Fallback>
                <p:oleObj name="数式" r:id="rId16" imgW="152280" imgH="22860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7189" y="580568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nvGraphicFramePr>
        <p:xfrm>
          <a:off x="2976967" y="4876989"/>
          <a:ext cx="311150" cy="466725"/>
        </p:xfrm>
        <a:graphic>
          <a:graphicData uri="http://schemas.openxmlformats.org/presentationml/2006/ole">
            <mc:AlternateContent xmlns:mc="http://schemas.openxmlformats.org/markup-compatibility/2006">
              <mc:Choice xmlns:v="urn:schemas-microsoft-com:vml" Requires="v">
                <p:oleObj spid="_x0000_s220711" name="数式" r:id="rId18" imgW="152280" imgH="228600" progId="Equation.3">
                  <p:embed/>
                </p:oleObj>
              </mc:Choice>
              <mc:Fallback>
                <p:oleObj name="数式" r:id="rId18" imgW="152280" imgH="22860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967" y="487698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0"/>
          <p:cNvGraphicFramePr>
            <a:graphicFrameLocks noChangeAspect="1"/>
          </p:cNvGraphicFramePr>
          <p:nvPr/>
        </p:nvGraphicFramePr>
        <p:xfrm>
          <a:off x="3619909" y="5377055"/>
          <a:ext cx="311150" cy="466725"/>
        </p:xfrm>
        <a:graphic>
          <a:graphicData uri="http://schemas.openxmlformats.org/presentationml/2006/ole">
            <mc:AlternateContent xmlns:mc="http://schemas.openxmlformats.org/markup-compatibility/2006">
              <mc:Choice xmlns:v="urn:schemas-microsoft-com:vml" Requires="v">
                <p:oleObj spid="_x0000_s220712" name="数式" r:id="rId20" imgW="152280" imgH="228600" progId="Equation.3">
                  <p:embed/>
                </p:oleObj>
              </mc:Choice>
              <mc:Fallback>
                <p:oleObj name="数式" r:id="rId20" imgW="152280" imgH="22860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19909" y="537705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8" name="直線コネクタ 37"/>
          <p:cNvCxnSpPr>
            <a:stCxn id="5" idx="5"/>
            <a:endCxn id="7" idx="1"/>
          </p:cNvCxnSpPr>
          <p:nvPr/>
        </p:nvCxnSpPr>
        <p:spPr bwMode="auto">
          <a:xfrm rot="16200000" flipH="1">
            <a:off x="781522" y="5148544"/>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線コネクタ 38"/>
          <p:cNvCxnSpPr>
            <a:stCxn id="7" idx="0"/>
            <a:endCxn id="6" idx="4"/>
          </p:cNvCxnSpPr>
          <p:nvPr/>
        </p:nvCxnSpPr>
        <p:spPr bwMode="auto">
          <a:xfrm rot="5400000" flipH="1" flipV="1">
            <a:off x="940988" y="5129408"/>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p:cNvCxnSpPr>
            <a:stCxn id="8" idx="3"/>
            <a:endCxn id="7" idx="7"/>
          </p:cNvCxnSpPr>
          <p:nvPr/>
        </p:nvCxnSpPr>
        <p:spPr bwMode="auto">
          <a:xfrm rot="5400000">
            <a:off x="1674492" y="4469889"/>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線コネクタ 41"/>
          <p:cNvCxnSpPr>
            <a:stCxn id="10" idx="3"/>
            <a:endCxn id="9" idx="7"/>
          </p:cNvCxnSpPr>
          <p:nvPr/>
        </p:nvCxnSpPr>
        <p:spPr bwMode="auto">
          <a:xfrm rot="5400000">
            <a:off x="3353273" y="5148545"/>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テキスト ボックス 42"/>
          <p:cNvSpPr txBox="1"/>
          <p:nvPr/>
        </p:nvSpPr>
        <p:spPr>
          <a:xfrm>
            <a:off x="1119579" y="5343714"/>
            <a:ext cx="184731" cy="461665"/>
          </a:xfrm>
          <a:prstGeom prst="rect">
            <a:avLst/>
          </a:prstGeom>
          <a:noFill/>
        </p:spPr>
        <p:txBody>
          <a:bodyPr wrap="none" rtlCol="0">
            <a:spAutoFit/>
          </a:bodyPr>
          <a:lstStyle/>
          <a:p>
            <a:endParaRPr kumimoji="1" lang="ja-JP" altLang="en-US" dirty="0"/>
          </a:p>
        </p:txBody>
      </p:sp>
      <p:grpSp>
        <p:nvGrpSpPr>
          <p:cNvPr id="15" name="グループ化 70"/>
          <p:cNvGrpSpPr/>
          <p:nvPr/>
        </p:nvGrpSpPr>
        <p:grpSpPr>
          <a:xfrm>
            <a:off x="857224" y="4429142"/>
            <a:ext cx="1924930" cy="1312984"/>
            <a:chOff x="1094935" y="1566204"/>
            <a:chExt cx="1924930" cy="1312984"/>
          </a:xfrm>
        </p:grpSpPr>
        <p:sp>
          <p:nvSpPr>
            <p:cNvPr id="25" name="テキスト ボックス 24"/>
            <p:cNvSpPr txBox="1"/>
            <p:nvPr/>
          </p:nvSpPr>
          <p:spPr>
            <a:xfrm>
              <a:off x="1237811" y="2137708"/>
              <a:ext cx="441146" cy="369332"/>
            </a:xfrm>
            <a:prstGeom prst="rect">
              <a:avLst/>
            </a:prstGeom>
            <a:noFill/>
          </p:spPr>
          <p:txBody>
            <a:bodyPr wrap="none">
              <a:spAutoFit/>
            </a:bodyPr>
            <a:lstStyle/>
            <a:p>
              <a:pPr>
                <a:defRPr/>
              </a:pPr>
              <a:r>
                <a:rPr lang="en-US" altLang="ja-JP" dirty="0" smtClean="0">
                  <a:latin typeface="Arial" charset="0"/>
                  <a:ea typeface="ＭＳ Ｐゴシック" charset="-128"/>
                </a:rPr>
                <a:t>L1</a:t>
              </a:r>
              <a:endParaRPr lang="ja-JP" altLang="en-US" dirty="0">
                <a:latin typeface="Arial" charset="0"/>
                <a:ea typeface="ＭＳ Ｐゴシック" charset="-128"/>
              </a:endParaRPr>
            </a:p>
          </p:txBody>
        </p:sp>
        <p:sp>
          <p:nvSpPr>
            <p:cNvPr id="69" name="フリーフォーム 68"/>
            <p:cNvSpPr/>
            <p:nvPr/>
          </p:nvSpPr>
          <p:spPr>
            <a:xfrm>
              <a:off x="1094935" y="1566204"/>
              <a:ext cx="1924930" cy="1312984"/>
            </a:xfrm>
            <a:custGeom>
              <a:avLst/>
              <a:gdLst>
                <a:gd name="connsiteX0" fmla="*/ 58616 w 1924930"/>
                <a:gd name="connsiteY0" fmla="*/ 670559 h 1312984"/>
                <a:gd name="connsiteX1" fmla="*/ 635391 w 1924930"/>
                <a:gd name="connsiteY1" fmla="*/ 164122 h 1312984"/>
                <a:gd name="connsiteX2" fmla="*/ 1704536 w 1924930"/>
                <a:gd name="connsiteY2" fmla="*/ 9378 h 1312984"/>
                <a:gd name="connsiteX3" fmla="*/ 1788942 w 1924930"/>
                <a:gd name="connsiteY3" fmla="*/ 220393 h 1312984"/>
                <a:gd name="connsiteX4" fmla="*/ 888610 w 1924930"/>
                <a:gd name="connsiteY4" fmla="*/ 1148861 h 1312984"/>
                <a:gd name="connsiteX5" fmla="*/ 550985 w 1924930"/>
                <a:gd name="connsiteY5" fmla="*/ 1205131 h 1312984"/>
                <a:gd name="connsiteX6" fmla="*/ 72683 w 1924930"/>
                <a:gd name="connsiteY6" fmla="*/ 839371 h 1312984"/>
                <a:gd name="connsiteX7" fmla="*/ 114887 w 1924930"/>
                <a:gd name="connsiteY7" fmla="*/ 600221 h 131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930" h="1312984">
                  <a:moveTo>
                    <a:pt x="58616" y="670559"/>
                  </a:moveTo>
                  <a:cubicBezTo>
                    <a:pt x="209843" y="472439"/>
                    <a:pt x="361071" y="274319"/>
                    <a:pt x="635391" y="164122"/>
                  </a:cubicBezTo>
                  <a:cubicBezTo>
                    <a:pt x="909711" y="53925"/>
                    <a:pt x="1512278" y="0"/>
                    <a:pt x="1704536" y="9378"/>
                  </a:cubicBezTo>
                  <a:cubicBezTo>
                    <a:pt x="1896795" y="18757"/>
                    <a:pt x="1924930" y="30479"/>
                    <a:pt x="1788942" y="220393"/>
                  </a:cubicBezTo>
                  <a:cubicBezTo>
                    <a:pt x="1652954" y="410307"/>
                    <a:pt x="1094936" y="984738"/>
                    <a:pt x="888610" y="1148861"/>
                  </a:cubicBezTo>
                  <a:cubicBezTo>
                    <a:pt x="682284" y="1312984"/>
                    <a:pt x="686973" y="1256713"/>
                    <a:pt x="550985" y="1205131"/>
                  </a:cubicBezTo>
                  <a:cubicBezTo>
                    <a:pt x="414997" y="1153549"/>
                    <a:pt x="145366" y="940189"/>
                    <a:pt x="72683" y="839371"/>
                  </a:cubicBezTo>
                  <a:cubicBezTo>
                    <a:pt x="0" y="738553"/>
                    <a:pt x="57443" y="669387"/>
                    <a:pt x="114887" y="6002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cxnSp>
        <p:nvCxnSpPr>
          <p:cNvPr id="76" name="直線コネクタ 75"/>
          <p:cNvCxnSpPr>
            <a:stCxn id="8" idx="4"/>
            <a:endCxn id="9" idx="0"/>
          </p:cNvCxnSpPr>
          <p:nvPr/>
        </p:nvCxnSpPr>
        <p:spPr>
          <a:xfrm rot="5400000">
            <a:off x="2512613" y="5129408"/>
            <a:ext cx="1285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フローチャート : 結合子 81"/>
          <p:cNvSpPr/>
          <p:nvPr/>
        </p:nvSpPr>
        <p:spPr>
          <a:xfrm>
            <a:off x="4786314" y="492920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83" name="フローチャート : 結合子 82"/>
          <p:cNvSpPr/>
          <p:nvPr/>
        </p:nvSpPr>
        <p:spPr>
          <a:xfrm>
            <a:off x="5786439" y="41433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84" name="フローチャート : 結合子 83"/>
          <p:cNvSpPr/>
          <p:nvPr/>
        </p:nvSpPr>
        <p:spPr>
          <a:xfrm>
            <a:off x="5786439" y="578645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85" name="フローチャート : 結合子 84"/>
          <p:cNvSpPr/>
          <p:nvPr/>
        </p:nvSpPr>
        <p:spPr>
          <a:xfrm>
            <a:off x="7358064" y="4143396"/>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86" name="フローチャート : 結合子 85"/>
          <p:cNvSpPr/>
          <p:nvPr/>
        </p:nvSpPr>
        <p:spPr>
          <a:xfrm>
            <a:off x="7358064" y="578645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87" name="フローチャート : 結合子 86"/>
          <p:cNvSpPr/>
          <p:nvPr/>
        </p:nvSpPr>
        <p:spPr>
          <a:xfrm>
            <a:off x="8358189" y="492920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88" name="直線コネクタ 87"/>
          <p:cNvCxnSpPr>
            <a:stCxn id="82" idx="7"/>
            <a:endCxn id="83" idx="3"/>
          </p:cNvCxnSpPr>
          <p:nvPr/>
        </p:nvCxnSpPr>
        <p:spPr>
          <a:xfrm rot="5400000" flipH="1" flipV="1">
            <a:off x="5198360" y="4341126"/>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83" idx="6"/>
            <a:endCxn id="85" idx="2"/>
          </p:cNvCxnSpPr>
          <p:nvPr/>
        </p:nvCxnSpPr>
        <p:spPr>
          <a:xfrm>
            <a:off x="6143651" y="4321989"/>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85" idx="5"/>
            <a:endCxn id="87" idx="1"/>
          </p:cNvCxnSpPr>
          <p:nvPr/>
        </p:nvCxnSpPr>
        <p:spPr>
          <a:xfrm rot="16200000" flipH="1">
            <a:off x="7770110" y="4341125"/>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stCxn id="84" idx="6"/>
            <a:endCxn id="86" idx="2"/>
          </p:cNvCxnSpPr>
          <p:nvPr/>
        </p:nvCxnSpPr>
        <p:spPr>
          <a:xfrm>
            <a:off x="6143651" y="596505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83" idx="3"/>
            <a:endCxn id="82" idx="7"/>
          </p:cNvCxnSpPr>
          <p:nvPr/>
        </p:nvCxnSpPr>
        <p:spPr>
          <a:xfrm rot="5400000">
            <a:off x="5198361" y="4341126"/>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stCxn id="85" idx="5"/>
            <a:endCxn id="87" idx="1"/>
          </p:cNvCxnSpPr>
          <p:nvPr/>
        </p:nvCxnSpPr>
        <p:spPr>
          <a:xfrm rot="16200000" flipH="1">
            <a:off x="7770110" y="4341125"/>
            <a:ext cx="533244"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a:stCxn id="85" idx="2"/>
            <a:endCxn id="83" idx="6"/>
          </p:cNvCxnSpPr>
          <p:nvPr/>
        </p:nvCxnSpPr>
        <p:spPr>
          <a:xfrm rot="10800000">
            <a:off x="6143652" y="4321989"/>
            <a:ext cx="121441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stCxn id="87" idx="3"/>
            <a:endCxn id="86" idx="7"/>
          </p:cNvCxnSpPr>
          <p:nvPr/>
        </p:nvCxnSpPr>
        <p:spPr>
          <a:xfrm rot="5400000">
            <a:off x="7734392" y="5162657"/>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stCxn id="84" idx="1"/>
            <a:endCxn id="82" idx="5"/>
          </p:cNvCxnSpPr>
          <p:nvPr/>
        </p:nvCxnSpPr>
        <p:spPr>
          <a:xfrm rot="16200000" flipV="1">
            <a:off x="5162642" y="5162656"/>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フリーフォーム 96"/>
          <p:cNvSpPr/>
          <p:nvPr/>
        </p:nvSpPr>
        <p:spPr>
          <a:xfrm>
            <a:off x="5168913" y="4572008"/>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98" name="フリーフォーム 97"/>
          <p:cNvSpPr/>
          <p:nvPr/>
        </p:nvSpPr>
        <p:spPr bwMode="auto">
          <a:xfrm>
            <a:off x="7658130" y="4602178"/>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aphicFrame>
        <p:nvGraphicFramePr>
          <p:cNvPr id="102" name="オブジェクト 101"/>
          <p:cNvGraphicFramePr>
            <a:graphicFrameLocks noChangeAspect="1"/>
          </p:cNvGraphicFramePr>
          <p:nvPr/>
        </p:nvGraphicFramePr>
        <p:xfrm>
          <a:off x="5214946" y="4286256"/>
          <a:ext cx="285752" cy="441617"/>
        </p:xfrm>
        <a:graphic>
          <a:graphicData uri="http://schemas.openxmlformats.org/presentationml/2006/ole">
            <mc:AlternateContent xmlns:mc="http://schemas.openxmlformats.org/markup-compatibility/2006">
              <mc:Choice xmlns:v="urn:schemas-microsoft-com:vml" Requires="v">
                <p:oleObj spid="_x0000_s220713" name="数式" r:id="rId22" imgW="139680" imgH="215640" progId="Equation.3">
                  <p:embed/>
                </p:oleObj>
              </mc:Choice>
              <mc:Fallback>
                <p:oleObj name="数式" r:id="rId22" imgW="139680" imgH="21564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46" y="4286256"/>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3"/>
          <p:cNvGraphicFramePr>
            <a:graphicFrameLocks noChangeAspect="1"/>
          </p:cNvGraphicFramePr>
          <p:nvPr/>
        </p:nvGraphicFramePr>
        <p:xfrm>
          <a:off x="5214946" y="5345129"/>
          <a:ext cx="312738" cy="441325"/>
        </p:xfrm>
        <a:graphic>
          <a:graphicData uri="http://schemas.openxmlformats.org/presentationml/2006/ole">
            <mc:AlternateContent xmlns:mc="http://schemas.openxmlformats.org/markup-compatibility/2006">
              <mc:Choice xmlns:v="urn:schemas-microsoft-com:vml" Requires="v">
                <p:oleObj spid="_x0000_s220714" name="数式" r:id="rId23" imgW="152280" imgH="215640" progId="Equation.3">
                  <p:embed/>
                </p:oleObj>
              </mc:Choice>
              <mc:Fallback>
                <p:oleObj name="数式" r:id="rId23" imgW="152280" imgH="21564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46" y="5345129"/>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 name="Object 4"/>
          <p:cNvGraphicFramePr>
            <a:graphicFrameLocks noChangeAspect="1"/>
          </p:cNvGraphicFramePr>
          <p:nvPr/>
        </p:nvGraphicFramePr>
        <p:xfrm>
          <a:off x="5832490" y="4857760"/>
          <a:ext cx="311150" cy="466725"/>
        </p:xfrm>
        <a:graphic>
          <a:graphicData uri="http://schemas.openxmlformats.org/presentationml/2006/ole">
            <mc:AlternateContent xmlns:mc="http://schemas.openxmlformats.org/markup-compatibility/2006">
              <mc:Choice xmlns:v="urn:schemas-microsoft-com:vml" Requires="v">
                <p:oleObj spid="_x0000_s220715" name="数式" r:id="rId24" imgW="152280" imgH="228600" progId="Equation.3">
                  <p:embed/>
                </p:oleObj>
              </mc:Choice>
              <mc:Fallback>
                <p:oleObj name="数式" r:id="rId24" imgW="152280" imgH="228600" progId="Equation.3">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2490" y="4857760"/>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 name="Object 5"/>
          <p:cNvGraphicFramePr>
            <a:graphicFrameLocks noChangeAspect="1"/>
          </p:cNvGraphicFramePr>
          <p:nvPr/>
        </p:nvGraphicFramePr>
        <p:xfrm>
          <a:off x="6618308" y="3916369"/>
          <a:ext cx="311150" cy="441325"/>
        </p:xfrm>
        <a:graphic>
          <a:graphicData uri="http://schemas.openxmlformats.org/presentationml/2006/ole">
            <mc:AlternateContent xmlns:mc="http://schemas.openxmlformats.org/markup-compatibility/2006">
              <mc:Choice xmlns:v="urn:schemas-microsoft-com:vml" Requires="v">
                <p:oleObj spid="_x0000_s220716" name="数式" r:id="rId25" imgW="152280" imgH="215640" progId="Equation.3">
                  <p:embed/>
                </p:oleObj>
              </mc:Choice>
              <mc:Fallback>
                <p:oleObj name="数式" r:id="rId25" imgW="152280" imgH="215640" progId="Equation.3">
                  <p:embed/>
                  <p:pic>
                    <p:nvPicPr>
                      <p:cNvPr id="0"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308" y="3916369"/>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6"/>
          <p:cNvGraphicFramePr>
            <a:graphicFrameLocks noChangeAspect="1"/>
          </p:cNvGraphicFramePr>
          <p:nvPr/>
        </p:nvGraphicFramePr>
        <p:xfrm>
          <a:off x="6546870" y="4891101"/>
          <a:ext cx="311150" cy="466725"/>
        </p:xfrm>
        <a:graphic>
          <a:graphicData uri="http://schemas.openxmlformats.org/presentationml/2006/ole">
            <mc:AlternateContent xmlns:mc="http://schemas.openxmlformats.org/markup-compatibility/2006">
              <mc:Choice xmlns:v="urn:schemas-microsoft-com:vml" Requires="v">
                <p:oleObj spid="_x0000_s220717" name="数式" r:id="rId26" imgW="152280" imgH="228600" progId="Equation.3">
                  <p:embed/>
                </p:oleObj>
              </mc:Choice>
              <mc:Fallback>
                <p:oleObj name="数式" r:id="rId26" imgW="152280" imgH="228600" progId="Equation.3">
                  <p:embed/>
                  <p:pic>
                    <p:nvPicPr>
                      <p:cNvPr id="0"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6870" y="4891101"/>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 name="Object 7"/>
          <p:cNvGraphicFramePr>
            <a:graphicFrameLocks noChangeAspect="1"/>
          </p:cNvGraphicFramePr>
          <p:nvPr/>
        </p:nvGraphicFramePr>
        <p:xfrm>
          <a:off x="7929590" y="4357694"/>
          <a:ext cx="311150" cy="466725"/>
        </p:xfrm>
        <a:graphic>
          <a:graphicData uri="http://schemas.openxmlformats.org/presentationml/2006/ole">
            <mc:AlternateContent xmlns:mc="http://schemas.openxmlformats.org/markup-compatibility/2006">
              <mc:Choice xmlns:v="urn:schemas-microsoft-com:vml" Requires="v">
                <p:oleObj spid="_x0000_s220718" name="数式" r:id="rId27" imgW="152280" imgH="228600" progId="Equation.3">
                  <p:embed/>
                </p:oleObj>
              </mc:Choice>
              <mc:Fallback>
                <p:oleObj name="数式" r:id="rId27" imgW="152280" imgH="228600" progId="Equation.3">
                  <p:embed/>
                  <p:pic>
                    <p:nvPicPr>
                      <p:cNvPr id="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9590" y="4357694"/>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 name="Object 8"/>
          <p:cNvGraphicFramePr>
            <a:graphicFrameLocks noChangeAspect="1"/>
          </p:cNvGraphicFramePr>
          <p:nvPr/>
        </p:nvGraphicFramePr>
        <p:xfrm>
          <a:off x="6618308" y="5819795"/>
          <a:ext cx="311150" cy="466725"/>
        </p:xfrm>
        <a:graphic>
          <a:graphicData uri="http://schemas.openxmlformats.org/presentationml/2006/ole">
            <mc:AlternateContent xmlns:mc="http://schemas.openxmlformats.org/markup-compatibility/2006">
              <mc:Choice xmlns:v="urn:schemas-microsoft-com:vml" Requires="v">
                <p:oleObj spid="_x0000_s220719" name="数式" r:id="rId28" imgW="152280" imgH="228600" progId="Equation.3">
                  <p:embed/>
                </p:oleObj>
              </mc:Choice>
              <mc:Fallback>
                <p:oleObj name="数式" r:id="rId28" imgW="152280" imgH="228600" progId="Equation.3">
                  <p:embed/>
                  <p:pic>
                    <p:nvPicPr>
                      <p:cNvPr id="0"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18308" y="581979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 name="Object 9"/>
          <p:cNvGraphicFramePr>
            <a:graphicFrameLocks noChangeAspect="1"/>
          </p:cNvGraphicFramePr>
          <p:nvPr/>
        </p:nvGraphicFramePr>
        <p:xfrm>
          <a:off x="7358086" y="4891101"/>
          <a:ext cx="311150" cy="466725"/>
        </p:xfrm>
        <a:graphic>
          <a:graphicData uri="http://schemas.openxmlformats.org/presentationml/2006/ole">
            <mc:AlternateContent xmlns:mc="http://schemas.openxmlformats.org/markup-compatibility/2006">
              <mc:Choice xmlns:v="urn:schemas-microsoft-com:vml" Requires="v">
                <p:oleObj spid="_x0000_s220720" name="数式" r:id="rId29" imgW="152280" imgH="228600" progId="Equation.3">
                  <p:embed/>
                </p:oleObj>
              </mc:Choice>
              <mc:Fallback>
                <p:oleObj name="数式" r:id="rId29" imgW="152280" imgH="228600" progId="Equation.3">
                  <p:embed/>
                  <p:pic>
                    <p:nvPicPr>
                      <p:cNvPr id="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58086" y="4891101"/>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 name="Object 10"/>
          <p:cNvGraphicFramePr>
            <a:graphicFrameLocks noChangeAspect="1"/>
          </p:cNvGraphicFramePr>
          <p:nvPr/>
        </p:nvGraphicFramePr>
        <p:xfrm>
          <a:off x="8001028" y="5391167"/>
          <a:ext cx="311150" cy="466725"/>
        </p:xfrm>
        <a:graphic>
          <a:graphicData uri="http://schemas.openxmlformats.org/presentationml/2006/ole">
            <mc:AlternateContent xmlns:mc="http://schemas.openxmlformats.org/markup-compatibility/2006">
              <mc:Choice xmlns:v="urn:schemas-microsoft-com:vml" Requires="v">
                <p:oleObj spid="_x0000_s220721" name="数式" r:id="rId30" imgW="152280" imgH="228600" progId="Equation.3">
                  <p:embed/>
                </p:oleObj>
              </mc:Choice>
              <mc:Fallback>
                <p:oleObj name="数式" r:id="rId30" imgW="152280" imgH="228600" progId="Equation.3">
                  <p:embed/>
                  <p:pic>
                    <p:nvPicPr>
                      <p:cNvPr id="0" name="Picture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1028" y="539116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1" name="直線コネクタ 110"/>
          <p:cNvCxnSpPr>
            <a:stCxn id="82" idx="5"/>
            <a:endCxn id="84" idx="1"/>
          </p:cNvCxnSpPr>
          <p:nvPr/>
        </p:nvCxnSpPr>
        <p:spPr bwMode="auto">
          <a:xfrm rot="16200000" flipH="1">
            <a:off x="5162641" y="5162656"/>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直線コネクタ 111"/>
          <p:cNvCxnSpPr>
            <a:stCxn id="84" idx="0"/>
            <a:endCxn id="83" idx="4"/>
          </p:cNvCxnSpPr>
          <p:nvPr/>
        </p:nvCxnSpPr>
        <p:spPr bwMode="auto">
          <a:xfrm rot="5400000" flipH="1" flipV="1">
            <a:off x="5322107" y="5143520"/>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直線コネクタ 112"/>
          <p:cNvCxnSpPr>
            <a:stCxn id="85" idx="3"/>
            <a:endCxn id="84" idx="7"/>
          </p:cNvCxnSpPr>
          <p:nvPr/>
        </p:nvCxnSpPr>
        <p:spPr bwMode="auto">
          <a:xfrm rot="5400000">
            <a:off x="6055611" y="4484001"/>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直線コネクタ 113"/>
          <p:cNvCxnSpPr>
            <a:stCxn id="87" idx="3"/>
            <a:endCxn id="86" idx="7"/>
          </p:cNvCxnSpPr>
          <p:nvPr/>
        </p:nvCxnSpPr>
        <p:spPr bwMode="auto">
          <a:xfrm rot="5400000">
            <a:off x="7734392" y="5162657"/>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5" name="テキスト ボックス 114"/>
          <p:cNvSpPr txBox="1"/>
          <p:nvPr/>
        </p:nvSpPr>
        <p:spPr>
          <a:xfrm>
            <a:off x="5500698" y="5357826"/>
            <a:ext cx="184731" cy="461665"/>
          </a:xfrm>
          <a:prstGeom prst="rect">
            <a:avLst/>
          </a:prstGeom>
          <a:noFill/>
        </p:spPr>
        <p:txBody>
          <a:bodyPr wrap="none" rtlCol="0">
            <a:spAutoFit/>
          </a:bodyPr>
          <a:lstStyle/>
          <a:p>
            <a:endParaRPr kumimoji="1" lang="ja-JP" altLang="en-US" dirty="0"/>
          </a:p>
        </p:txBody>
      </p:sp>
      <p:grpSp>
        <p:nvGrpSpPr>
          <p:cNvPr id="21" name="グループ化 115"/>
          <p:cNvGrpSpPr/>
          <p:nvPr/>
        </p:nvGrpSpPr>
        <p:grpSpPr>
          <a:xfrm>
            <a:off x="5238343" y="4443254"/>
            <a:ext cx="1924930" cy="1312984"/>
            <a:chOff x="1094935" y="1566204"/>
            <a:chExt cx="1924930" cy="1312984"/>
          </a:xfrm>
        </p:grpSpPr>
        <p:sp>
          <p:nvSpPr>
            <p:cNvPr id="117" name="テキスト ボックス 116"/>
            <p:cNvSpPr txBox="1"/>
            <p:nvPr/>
          </p:nvSpPr>
          <p:spPr>
            <a:xfrm>
              <a:off x="2000232" y="1714488"/>
              <a:ext cx="466794" cy="369332"/>
            </a:xfrm>
            <a:prstGeom prst="rect">
              <a:avLst/>
            </a:prstGeom>
            <a:no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sp>
          <p:nvSpPr>
            <p:cNvPr id="118" name="フリーフォーム 117"/>
            <p:cNvSpPr/>
            <p:nvPr/>
          </p:nvSpPr>
          <p:spPr>
            <a:xfrm>
              <a:off x="1094935" y="1566204"/>
              <a:ext cx="1924930" cy="1312984"/>
            </a:xfrm>
            <a:custGeom>
              <a:avLst/>
              <a:gdLst>
                <a:gd name="connsiteX0" fmla="*/ 58616 w 1924930"/>
                <a:gd name="connsiteY0" fmla="*/ 670559 h 1312984"/>
                <a:gd name="connsiteX1" fmla="*/ 635391 w 1924930"/>
                <a:gd name="connsiteY1" fmla="*/ 164122 h 1312984"/>
                <a:gd name="connsiteX2" fmla="*/ 1704536 w 1924930"/>
                <a:gd name="connsiteY2" fmla="*/ 9378 h 1312984"/>
                <a:gd name="connsiteX3" fmla="*/ 1788942 w 1924930"/>
                <a:gd name="connsiteY3" fmla="*/ 220393 h 1312984"/>
                <a:gd name="connsiteX4" fmla="*/ 888610 w 1924930"/>
                <a:gd name="connsiteY4" fmla="*/ 1148861 h 1312984"/>
                <a:gd name="connsiteX5" fmla="*/ 550985 w 1924930"/>
                <a:gd name="connsiteY5" fmla="*/ 1205131 h 1312984"/>
                <a:gd name="connsiteX6" fmla="*/ 72683 w 1924930"/>
                <a:gd name="connsiteY6" fmla="*/ 839371 h 1312984"/>
                <a:gd name="connsiteX7" fmla="*/ 114887 w 1924930"/>
                <a:gd name="connsiteY7" fmla="*/ 600221 h 131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930" h="1312984">
                  <a:moveTo>
                    <a:pt x="58616" y="670559"/>
                  </a:moveTo>
                  <a:cubicBezTo>
                    <a:pt x="209843" y="472439"/>
                    <a:pt x="361071" y="274319"/>
                    <a:pt x="635391" y="164122"/>
                  </a:cubicBezTo>
                  <a:cubicBezTo>
                    <a:pt x="909711" y="53925"/>
                    <a:pt x="1512278" y="0"/>
                    <a:pt x="1704536" y="9378"/>
                  </a:cubicBezTo>
                  <a:cubicBezTo>
                    <a:pt x="1896795" y="18757"/>
                    <a:pt x="1924930" y="30479"/>
                    <a:pt x="1788942" y="220393"/>
                  </a:cubicBezTo>
                  <a:cubicBezTo>
                    <a:pt x="1652954" y="410307"/>
                    <a:pt x="1094936" y="984738"/>
                    <a:pt x="888610" y="1148861"/>
                  </a:cubicBezTo>
                  <a:cubicBezTo>
                    <a:pt x="682284" y="1312984"/>
                    <a:pt x="686973" y="1256713"/>
                    <a:pt x="550985" y="1205131"/>
                  </a:cubicBezTo>
                  <a:cubicBezTo>
                    <a:pt x="414997" y="1153549"/>
                    <a:pt x="145366" y="940189"/>
                    <a:pt x="72683" y="839371"/>
                  </a:cubicBezTo>
                  <a:cubicBezTo>
                    <a:pt x="0" y="738553"/>
                    <a:pt x="57443" y="669387"/>
                    <a:pt x="114887" y="6002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cxnSp>
        <p:nvCxnSpPr>
          <p:cNvPr id="119" name="直線コネクタ 118"/>
          <p:cNvCxnSpPr>
            <a:stCxn id="85" idx="4"/>
            <a:endCxn id="86" idx="0"/>
          </p:cNvCxnSpPr>
          <p:nvPr/>
        </p:nvCxnSpPr>
        <p:spPr>
          <a:xfrm rot="5400000">
            <a:off x="6893732" y="5143520"/>
            <a:ext cx="1285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グループ化 33"/>
          <p:cNvGrpSpPr/>
          <p:nvPr/>
        </p:nvGrpSpPr>
        <p:grpSpPr>
          <a:xfrm>
            <a:off x="1694133" y="4330965"/>
            <a:ext cx="1020479" cy="1169747"/>
            <a:chOff x="1571604" y="1687748"/>
            <a:chExt cx="1020479" cy="1169747"/>
          </a:xfrm>
          <a:noFill/>
        </p:grpSpPr>
        <p:sp>
          <p:nvSpPr>
            <p:cNvPr id="121" name="フリーフォーム 120"/>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22" name="テキスト ボックス 121"/>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24" name="グループ化 132"/>
          <p:cNvGrpSpPr/>
          <p:nvPr/>
        </p:nvGrpSpPr>
        <p:grpSpPr>
          <a:xfrm>
            <a:off x="5194965" y="4416007"/>
            <a:ext cx="3087858" cy="1453661"/>
            <a:chOff x="5291797" y="1856936"/>
            <a:chExt cx="3087858" cy="1453661"/>
          </a:xfrm>
        </p:grpSpPr>
        <p:sp>
          <p:nvSpPr>
            <p:cNvPr id="101" name="テキスト ボックス 100"/>
            <p:cNvSpPr txBox="1"/>
            <p:nvPr/>
          </p:nvSpPr>
          <p:spPr>
            <a:xfrm>
              <a:off x="6929454" y="2857496"/>
              <a:ext cx="466794" cy="369332"/>
            </a:xfrm>
            <a:prstGeom prst="rect">
              <a:avLst/>
            </a:prstGeom>
            <a:no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sp>
          <p:nvSpPr>
            <p:cNvPr id="132" name="フリーフォーム 131"/>
            <p:cNvSpPr/>
            <p:nvPr/>
          </p:nvSpPr>
          <p:spPr>
            <a:xfrm>
              <a:off x="5291797" y="1856936"/>
              <a:ext cx="3087858" cy="1453661"/>
            </a:xfrm>
            <a:custGeom>
              <a:avLst/>
              <a:gdLst>
                <a:gd name="connsiteX0" fmla="*/ 644769 w 3087858"/>
                <a:gd name="connsiteY0" fmla="*/ 1237956 h 1453661"/>
                <a:gd name="connsiteX1" fmla="*/ 124265 w 3087858"/>
                <a:gd name="connsiteY1" fmla="*/ 872196 h 1453661"/>
                <a:gd name="connsiteX2" fmla="*/ 82061 w 3087858"/>
                <a:gd name="connsiteY2" fmla="*/ 618978 h 1453661"/>
                <a:gd name="connsiteX3" fmla="*/ 616634 w 3087858"/>
                <a:gd name="connsiteY3" fmla="*/ 211015 h 1453661"/>
                <a:gd name="connsiteX4" fmla="*/ 1109003 w 3087858"/>
                <a:gd name="connsiteY4" fmla="*/ 56270 h 1453661"/>
                <a:gd name="connsiteX5" fmla="*/ 2023403 w 3087858"/>
                <a:gd name="connsiteY5" fmla="*/ 28135 h 1453661"/>
                <a:gd name="connsiteX6" fmla="*/ 2501705 w 3087858"/>
                <a:gd name="connsiteY6" fmla="*/ 225082 h 1453661"/>
                <a:gd name="connsiteX7" fmla="*/ 3008141 w 3087858"/>
                <a:gd name="connsiteY7" fmla="*/ 562707 h 1453661"/>
                <a:gd name="connsiteX8" fmla="*/ 2980006 w 3087858"/>
                <a:gd name="connsiteY8" fmla="*/ 844061 h 1453661"/>
                <a:gd name="connsiteX9" fmla="*/ 2515772 w 3087858"/>
                <a:gd name="connsiteY9" fmla="*/ 1252024 h 1453661"/>
                <a:gd name="connsiteX10" fmla="*/ 2037471 w 3087858"/>
                <a:gd name="connsiteY10" fmla="*/ 1406769 h 1453661"/>
                <a:gd name="connsiteX11" fmla="*/ 1024597 w 3087858"/>
                <a:gd name="connsiteY11" fmla="*/ 1420836 h 1453661"/>
                <a:gd name="connsiteX12" fmla="*/ 532228 w 3087858"/>
                <a:gd name="connsiteY12" fmla="*/ 1209821 h 145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7858" h="1453661">
                  <a:moveTo>
                    <a:pt x="644769" y="1237956"/>
                  </a:moveTo>
                  <a:cubicBezTo>
                    <a:pt x="431409" y="1106657"/>
                    <a:pt x="218050" y="975359"/>
                    <a:pt x="124265" y="872196"/>
                  </a:cubicBezTo>
                  <a:cubicBezTo>
                    <a:pt x="30480" y="769033"/>
                    <a:pt x="0" y="729175"/>
                    <a:pt x="82061" y="618978"/>
                  </a:cubicBezTo>
                  <a:cubicBezTo>
                    <a:pt x="164122" y="508781"/>
                    <a:pt x="445477" y="304800"/>
                    <a:pt x="616634" y="211015"/>
                  </a:cubicBezTo>
                  <a:cubicBezTo>
                    <a:pt x="787791" y="117230"/>
                    <a:pt x="874542" y="86750"/>
                    <a:pt x="1109003" y="56270"/>
                  </a:cubicBezTo>
                  <a:cubicBezTo>
                    <a:pt x="1343464" y="25790"/>
                    <a:pt x="1791286" y="0"/>
                    <a:pt x="2023403" y="28135"/>
                  </a:cubicBezTo>
                  <a:cubicBezTo>
                    <a:pt x="2255520" y="56270"/>
                    <a:pt x="2337582" y="135987"/>
                    <a:pt x="2501705" y="225082"/>
                  </a:cubicBezTo>
                  <a:cubicBezTo>
                    <a:pt x="2665828" y="314177"/>
                    <a:pt x="2928424" y="459544"/>
                    <a:pt x="3008141" y="562707"/>
                  </a:cubicBezTo>
                  <a:cubicBezTo>
                    <a:pt x="3087858" y="665870"/>
                    <a:pt x="3062067" y="729175"/>
                    <a:pt x="2980006" y="844061"/>
                  </a:cubicBezTo>
                  <a:cubicBezTo>
                    <a:pt x="2897945" y="958947"/>
                    <a:pt x="2672861" y="1158239"/>
                    <a:pt x="2515772" y="1252024"/>
                  </a:cubicBezTo>
                  <a:cubicBezTo>
                    <a:pt x="2358683" y="1345809"/>
                    <a:pt x="2286000" y="1378634"/>
                    <a:pt x="2037471" y="1406769"/>
                  </a:cubicBezTo>
                  <a:cubicBezTo>
                    <a:pt x="1788942" y="1434904"/>
                    <a:pt x="1275471" y="1453661"/>
                    <a:pt x="1024597" y="1420836"/>
                  </a:cubicBezTo>
                  <a:cubicBezTo>
                    <a:pt x="773723" y="1388011"/>
                    <a:pt x="652975" y="1298916"/>
                    <a:pt x="532228" y="1209821"/>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sp>
        <p:nvSpPr>
          <p:cNvPr id="134" name="テキスト ボックス 133"/>
          <p:cNvSpPr txBox="1"/>
          <p:nvPr/>
        </p:nvSpPr>
        <p:spPr>
          <a:xfrm>
            <a:off x="571472" y="1357298"/>
            <a:ext cx="3714776" cy="95410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altLang="ja-JP" sz="2800" dirty="0" smtClean="0">
                <a:solidFill>
                  <a:srgbClr val="FF0000"/>
                </a:solidFill>
              </a:rPr>
              <a:t>Segmentation</a:t>
            </a:r>
          </a:p>
          <a:p>
            <a:pPr algn="ctr"/>
            <a:r>
              <a:rPr lang="en-US" altLang="ja-JP" sz="2800" dirty="0" smtClean="0">
                <a:solidFill>
                  <a:srgbClr val="FF0000"/>
                </a:solidFill>
              </a:rPr>
              <a:t>using tie-set theory</a:t>
            </a:r>
          </a:p>
        </p:txBody>
      </p:sp>
      <p:sp>
        <p:nvSpPr>
          <p:cNvPr id="136" name="フローチャート : 結合子 135"/>
          <p:cNvSpPr/>
          <p:nvPr/>
        </p:nvSpPr>
        <p:spPr>
          <a:xfrm>
            <a:off x="4857752" y="235744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137" name="フローチャート : 結合子 136"/>
          <p:cNvSpPr/>
          <p:nvPr/>
        </p:nvSpPr>
        <p:spPr>
          <a:xfrm>
            <a:off x="5857877" y="157162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138" name="フローチャート : 結合子 137"/>
          <p:cNvSpPr/>
          <p:nvPr/>
        </p:nvSpPr>
        <p:spPr>
          <a:xfrm>
            <a:off x="5857877" y="321469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139" name="フローチャート : 結合子 138"/>
          <p:cNvSpPr/>
          <p:nvPr/>
        </p:nvSpPr>
        <p:spPr>
          <a:xfrm>
            <a:off x="7429502" y="1571628"/>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140" name="フローチャート : 結合子 139"/>
          <p:cNvSpPr/>
          <p:nvPr/>
        </p:nvSpPr>
        <p:spPr>
          <a:xfrm>
            <a:off x="7429502" y="321469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41" name="フローチャート : 結合子 140"/>
          <p:cNvSpPr/>
          <p:nvPr/>
        </p:nvSpPr>
        <p:spPr>
          <a:xfrm>
            <a:off x="8429627" y="2357440"/>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42" name="直線コネクタ 141"/>
          <p:cNvCxnSpPr>
            <a:stCxn id="136" idx="7"/>
            <a:endCxn id="137" idx="3"/>
          </p:cNvCxnSpPr>
          <p:nvPr/>
        </p:nvCxnSpPr>
        <p:spPr>
          <a:xfrm rot="5400000" flipH="1" flipV="1">
            <a:off x="5269798" y="1769358"/>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a:stCxn id="137" idx="6"/>
            <a:endCxn id="139" idx="2"/>
          </p:cNvCxnSpPr>
          <p:nvPr/>
        </p:nvCxnSpPr>
        <p:spPr>
          <a:xfrm>
            <a:off x="6215089" y="1750221"/>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stCxn id="139" idx="5"/>
            <a:endCxn id="141" idx="1"/>
          </p:cNvCxnSpPr>
          <p:nvPr/>
        </p:nvCxnSpPr>
        <p:spPr>
          <a:xfrm rot="16200000" flipH="1">
            <a:off x="7841548" y="1769357"/>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stCxn id="138" idx="6"/>
            <a:endCxn id="140" idx="2"/>
          </p:cNvCxnSpPr>
          <p:nvPr/>
        </p:nvCxnSpPr>
        <p:spPr>
          <a:xfrm>
            <a:off x="6215089" y="3393283"/>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グループ化 48"/>
          <p:cNvGrpSpPr/>
          <p:nvPr/>
        </p:nvGrpSpPr>
        <p:grpSpPr>
          <a:xfrm>
            <a:off x="5162650" y="1895630"/>
            <a:ext cx="3319290" cy="1390494"/>
            <a:chOff x="5437966" y="1676257"/>
            <a:chExt cx="3319290" cy="1390494"/>
          </a:xfrm>
        </p:grpSpPr>
        <p:cxnSp>
          <p:nvCxnSpPr>
            <p:cNvPr id="147" name="直線コネクタ 146"/>
            <p:cNvCxnSpPr>
              <a:stCxn id="136" idx="5"/>
              <a:endCxn id="138" idx="1"/>
            </p:cNvCxnSpPr>
            <p:nvPr/>
          </p:nvCxnSpPr>
          <p:spPr>
            <a:xfrm rot="16200000" flipH="1">
              <a:off x="5509395" y="2390639"/>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a:stCxn id="141" idx="3"/>
              <a:endCxn id="140" idx="7"/>
            </p:cNvCxnSpPr>
            <p:nvPr/>
          </p:nvCxnSpPr>
          <p:spPr>
            <a:xfrm rot="5400000">
              <a:off x="8081146" y="2390640"/>
              <a:ext cx="604682" cy="7475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a:stCxn id="137" idx="4"/>
              <a:endCxn id="138" idx="0"/>
            </p:cNvCxnSpPr>
            <p:nvPr/>
          </p:nvCxnSpPr>
          <p:spPr>
            <a:xfrm rot="5400000">
              <a:off x="5668861" y="2371503"/>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9" idx="4"/>
              <a:endCxn id="140" idx="0"/>
            </p:cNvCxnSpPr>
            <p:nvPr/>
          </p:nvCxnSpPr>
          <p:spPr>
            <a:xfrm rot="5400000">
              <a:off x="7240486" y="2371503"/>
              <a:ext cx="12858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a:stCxn id="139" idx="3"/>
              <a:endCxn id="138" idx="7"/>
            </p:cNvCxnSpPr>
            <p:nvPr/>
          </p:nvCxnSpPr>
          <p:spPr>
            <a:xfrm rot="5400000">
              <a:off x="6402365" y="1711984"/>
              <a:ext cx="1390494" cy="131903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フリーフォーム 151"/>
          <p:cNvSpPr/>
          <p:nvPr/>
        </p:nvSpPr>
        <p:spPr>
          <a:xfrm>
            <a:off x="5240351" y="2000240"/>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153" name="フリーフォーム 152"/>
          <p:cNvSpPr/>
          <p:nvPr/>
        </p:nvSpPr>
        <p:spPr bwMode="auto">
          <a:xfrm>
            <a:off x="7729568" y="2030410"/>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41" name="グループ化 33"/>
          <p:cNvGrpSpPr/>
          <p:nvPr/>
        </p:nvGrpSpPr>
        <p:grpSpPr>
          <a:xfrm>
            <a:off x="6123293" y="1714488"/>
            <a:ext cx="1020479" cy="1169747"/>
            <a:chOff x="1571604" y="1687748"/>
            <a:chExt cx="1020479" cy="1169747"/>
          </a:xfrm>
          <a:noFill/>
        </p:grpSpPr>
        <p:sp>
          <p:nvSpPr>
            <p:cNvPr id="155" name="フリーフォーム 154"/>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156" name="テキスト ボックス 155"/>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44" name="グループ化 36"/>
          <p:cNvGrpSpPr/>
          <p:nvPr/>
        </p:nvGrpSpPr>
        <p:grpSpPr>
          <a:xfrm>
            <a:off x="6499115" y="2138465"/>
            <a:ext cx="1073285" cy="1290535"/>
            <a:chOff x="1928794" y="1966609"/>
            <a:chExt cx="1073285" cy="1290535"/>
          </a:xfrm>
          <a:noFill/>
        </p:grpSpPr>
        <p:sp>
          <p:nvSpPr>
            <p:cNvPr id="158" name="フリーフォーム 157"/>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159" name="テキスト ボックス 158"/>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160" name="オブジェクト 159"/>
          <p:cNvGraphicFramePr>
            <a:graphicFrameLocks noChangeAspect="1"/>
          </p:cNvGraphicFramePr>
          <p:nvPr/>
        </p:nvGraphicFramePr>
        <p:xfrm>
          <a:off x="5286384" y="1714488"/>
          <a:ext cx="285752" cy="441617"/>
        </p:xfrm>
        <a:graphic>
          <a:graphicData uri="http://schemas.openxmlformats.org/presentationml/2006/ole">
            <mc:AlternateContent xmlns:mc="http://schemas.openxmlformats.org/markup-compatibility/2006">
              <mc:Choice xmlns:v="urn:schemas-microsoft-com:vml" Requires="v">
                <p:oleObj spid="_x0000_s220722" name="数式" r:id="rId31" imgW="139680" imgH="215640" progId="Equation.3">
                  <p:embed/>
                </p:oleObj>
              </mc:Choice>
              <mc:Fallback>
                <p:oleObj name="数式" r:id="rId31" imgW="139680" imgH="215640" progId="Equation.3">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4" y="1714488"/>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 name="Object 3"/>
          <p:cNvGraphicFramePr>
            <a:graphicFrameLocks noChangeAspect="1"/>
          </p:cNvGraphicFramePr>
          <p:nvPr/>
        </p:nvGraphicFramePr>
        <p:xfrm>
          <a:off x="5286384" y="2773361"/>
          <a:ext cx="312738" cy="441325"/>
        </p:xfrm>
        <a:graphic>
          <a:graphicData uri="http://schemas.openxmlformats.org/presentationml/2006/ole">
            <mc:AlternateContent xmlns:mc="http://schemas.openxmlformats.org/markup-compatibility/2006">
              <mc:Choice xmlns:v="urn:schemas-microsoft-com:vml" Requires="v">
                <p:oleObj spid="_x0000_s220723" name="数式" r:id="rId32" imgW="152280" imgH="215640" progId="Equation.3">
                  <p:embed/>
                </p:oleObj>
              </mc:Choice>
              <mc:Fallback>
                <p:oleObj name="数式" r:id="rId32" imgW="152280" imgH="215640"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84" y="2773361"/>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 name="Object 4"/>
          <p:cNvGraphicFramePr>
            <a:graphicFrameLocks noChangeAspect="1"/>
          </p:cNvGraphicFramePr>
          <p:nvPr/>
        </p:nvGraphicFramePr>
        <p:xfrm>
          <a:off x="5903928" y="2285992"/>
          <a:ext cx="311150" cy="466725"/>
        </p:xfrm>
        <a:graphic>
          <a:graphicData uri="http://schemas.openxmlformats.org/presentationml/2006/ole">
            <mc:AlternateContent xmlns:mc="http://schemas.openxmlformats.org/markup-compatibility/2006">
              <mc:Choice xmlns:v="urn:schemas-microsoft-com:vml" Requires="v">
                <p:oleObj spid="_x0000_s220724" name="数式" r:id="rId33" imgW="152280" imgH="228600" progId="Equation.3">
                  <p:embed/>
                </p:oleObj>
              </mc:Choice>
              <mc:Fallback>
                <p:oleObj name="数式" r:id="rId33" imgW="152280" imgH="2286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3928" y="228599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 name="Object 5"/>
          <p:cNvGraphicFramePr>
            <a:graphicFrameLocks noChangeAspect="1"/>
          </p:cNvGraphicFramePr>
          <p:nvPr/>
        </p:nvGraphicFramePr>
        <p:xfrm>
          <a:off x="6689746" y="1344601"/>
          <a:ext cx="311150" cy="441325"/>
        </p:xfrm>
        <a:graphic>
          <a:graphicData uri="http://schemas.openxmlformats.org/presentationml/2006/ole">
            <mc:AlternateContent xmlns:mc="http://schemas.openxmlformats.org/markup-compatibility/2006">
              <mc:Choice xmlns:v="urn:schemas-microsoft-com:vml" Requires="v">
                <p:oleObj spid="_x0000_s220725" name="数式" r:id="rId34" imgW="152280" imgH="215640" progId="Equation.3">
                  <p:embed/>
                </p:oleObj>
              </mc:Choice>
              <mc:Fallback>
                <p:oleObj name="数式" r:id="rId34" imgW="152280" imgH="215640" progId="Equation.3">
                  <p:embed/>
                  <p:pic>
                    <p:nvPicPr>
                      <p:cNvPr id="0"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9746" y="1344601"/>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 name="Object 6"/>
          <p:cNvGraphicFramePr>
            <a:graphicFrameLocks noChangeAspect="1"/>
          </p:cNvGraphicFramePr>
          <p:nvPr/>
        </p:nvGraphicFramePr>
        <p:xfrm>
          <a:off x="6618308" y="2319333"/>
          <a:ext cx="311150" cy="466725"/>
        </p:xfrm>
        <a:graphic>
          <a:graphicData uri="http://schemas.openxmlformats.org/presentationml/2006/ole">
            <mc:AlternateContent xmlns:mc="http://schemas.openxmlformats.org/markup-compatibility/2006">
              <mc:Choice xmlns:v="urn:schemas-microsoft-com:vml" Requires="v">
                <p:oleObj spid="_x0000_s220726" name="数式" r:id="rId35" imgW="152280" imgH="228600" progId="Equation.3">
                  <p:embed/>
                </p:oleObj>
              </mc:Choice>
              <mc:Fallback>
                <p:oleObj name="数式" r:id="rId35" imgW="152280" imgH="228600" progId="Equation.3">
                  <p:embed/>
                  <p:pic>
                    <p:nvPicPr>
                      <p:cNvPr id="0" name="Picture 2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618308" y="231933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 name="Object 7"/>
          <p:cNvGraphicFramePr>
            <a:graphicFrameLocks noChangeAspect="1"/>
          </p:cNvGraphicFramePr>
          <p:nvPr/>
        </p:nvGraphicFramePr>
        <p:xfrm>
          <a:off x="8001028" y="1785926"/>
          <a:ext cx="311150" cy="466725"/>
        </p:xfrm>
        <a:graphic>
          <a:graphicData uri="http://schemas.openxmlformats.org/presentationml/2006/ole">
            <mc:AlternateContent xmlns:mc="http://schemas.openxmlformats.org/markup-compatibility/2006">
              <mc:Choice xmlns:v="urn:schemas-microsoft-com:vml" Requires="v">
                <p:oleObj spid="_x0000_s220727" name="数式" r:id="rId37" imgW="152280" imgH="228600" progId="Equation.3">
                  <p:embed/>
                </p:oleObj>
              </mc:Choice>
              <mc:Fallback>
                <p:oleObj name="数式" r:id="rId37" imgW="152280" imgH="228600" progId="Equation.3">
                  <p:embed/>
                  <p:pic>
                    <p:nvPicPr>
                      <p:cNvPr id="0"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28" y="178592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 name="Object 8"/>
          <p:cNvGraphicFramePr>
            <a:graphicFrameLocks noChangeAspect="1"/>
          </p:cNvGraphicFramePr>
          <p:nvPr/>
        </p:nvGraphicFramePr>
        <p:xfrm>
          <a:off x="6689746" y="3248027"/>
          <a:ext cx="311150" cy="466725"/>
        </p:xfrm>
        <a:graphic>
          <a:graphicData uri="http://schemas.openxmlformats.org/presentationml/2006/ole">
            <mc:AlternateContent xmlns:mc="http://schemas.openxmlformats.org/markup-compatibility/2006">
              <mc:Choice xmlns:v="urn:schemas-microsoft-com:vml" Requires="v">
                <p:oleObj spid="_x0000_s220728" name="数式" r:id="rId38" imgW="152280" imgH="228600" progId="Equation.3">
                  <p:embed/>
                </p:oleObj>
              </mc:Choice>
              <mc:Fallback>
                <p:oleObj name="数式" r:id="rId38" imgW="152280" imgH="228600" progId="Equation.3">
                  <p:embed/>
                  <p:pic>
                    <p:nvPicPr>
                      <p:cNvPr id="0" name="Picture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9746" y="3248027"/>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 name="Object 9"/>
          <p:cNvGraphicFramePr>
            <a:graphicFrameLocks noChangeAspect="1"/>
          </p:cNvGraphicFramePr>
          <p:nvPr/>
        </p:nvGraphicFramePr>
        <p:xfrm>
          <a:off x="7429524" y="2319333"/>
          <a:ext cx="311150" cy="466725"/>
        </p:xfrm>
        <a:graphic>
          <a:graphicData uri="http://schemas.openxmlformats.org/presentationml/2006/ole">
            <mc:AlternateContent xmlns:mc="http://schemas.openxmlformats.org/markup-compatibility/2006">
              <mc:Choice xmlns:v="urn:schemas-microsoft-com:vml" Requires="v">
                <p:oleObj spid="_x0000_s220729" name="数式" r:id="rId39" imgW="152280" imgH="228600" progId="Equation.3">
                  <p:embed/>
                </p:oleObj>
              </mc:Choice>
              <mc:Fallback>
                <p:oleObj name="数式" r:id="rId39" imgW="152280" imgH="228600" progId="Equation.3">
                  <p:embed/>
                  <p:pic>
                    <p:nvPicPr>
                      <p:cNvPr id="0"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29524" y="2319333"/>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 name="Object 10"/>
          <p:cNvGraphicFramePr>
            <a:graphicFrameLocks noChangeAspect="1"/>
          </p:cNvGraphicFramePr>
          <p:nvPr/>
        </p:nvGraphicFramePr>
        <p:xfrm>
          <a:off x="8072466" y="2819399"/>
          <a:ext cx="311150" cy="466725"/>
        </p:xfrm>
        <a:graphic>
          <a:graphicData uri="http://schemas.openxmlformats.org/presentationml/2006/ole">
            <mc:AlternateContent xmlns:mc="http://schemas.openxmlformats.org/markup-compatibility/2006">
              <mc:Choice xmlns:v="urn:schemas-microsoft-com:vml" Requires="v">
                <p:oleObj spid="_x0000_s220730" name="数式" r:id="rId40" imgW="152280" imgH="228600" progId="Equation.3">
                  <p:embed/>
                </p:oleObj>
              </mc:Choice>
              <mc:Fallback>
                <p:oleObj name="数式" r:id="rId40" imgW="152280" imgH="228600" progId="Equation.3">
                  <p:embed/>
                  <p:pic>
                    <p:nvPicPr>
                      <p:cNvPr id="0" name="Picture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72466" y="281939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9" name="直線コネクタ 168"/>
          <p:cNvCxnSpPr>
            <a:stCxn id="136" idx="5"/>
            <a:endCxn id="138" idx="1"/>
          </p:cNvCxnSpPr>
          <p:nvPr/>
        </p:nvCxnSpPr>
        <p:spPr bwMode="auto">
          <a:xfrm rot="16200000" flipH="1">
            <a:off x="5234079" y="2590888"/>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0" name="直線コネクタ 169"/>
          <p:cNvCxnSpPr>
            <a:stCxn id="138" idx="0"/>
            <a:endCxn id="137" idx="4"/>
          </p:cNvCxnSpPr>
          <p:nvPr/>
        </p:nvCxnSpPr>
        <p:spPr bwMode="auto">
          <a:xfrm rot="5400000" flipH="1" flipV="1">
            <a:off x="5393545" y="2571752"/>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直線コネクタ 170"/>
          <p:cNvCxnSpPr>
            <a:stCxn id="139" idx="3"/>
            <a:endCxn id="138" idx="7"/>
          </p:cNvCxnSpPr>
          <p:nvPr/>
        </p:nvCxnSpPr>
        <p:spPr bwMode="auto">
          <a:xfrm rot="5400000">
            <a:off x="6127049" y="1912233"/>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直線コネクタ 171"/>
          <p:cNvCxnSpPr>
            <a:stCxn id="139" idx="4"/>
            <a:endCxn id="140" idx="0"/>
          </p:cNvCxnSpPr>
          <p:nvPr/>
        </p:nvCxnSpPr>
        <p:spPr bwMode="auto">
          <a:xfrm rot="5400000">
            <a:off x="6965170" y="2571752"/>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直線コネクタ 172"/>
          <p:cNvCxnSpPr>
            <a:stCxn id="141" idx="3"/>
            <a:endCxn id="140" idx="7"/>
          </p:cNvCxnSpPr>
          <p:nvPr/>
        </p:nvCxnSpPr>
        <p:spPr bwMode="auto">
          <a:xfrm rot="5400000">
            <a:off x="7805830" y="2590889"/>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4" name="テキスト ボックス 173"/>
          <p:cNvSpPr txBox="1"/>
          <p:nvPr/>
        </p:nvSpPr>
        <p:spPr>
          <a:xfrm>
            <a:off x="5572136" y="2786058"/>
            <a:ext cx="184731" cy="461665"/>
          </a:xfrm>
          <a:prstGeom prst="rect">
            <a:avLst/>
          </a:prstGeom>
          <a:noFill/>
        </p:spPr>
        <p:txBody>
          <a:bodyPr wrap="none" rtlCol="0">
            <a:spAutoFit/>
          </a:bodyPr>
          <a:lstStyle/>
          <a:p>
            <a:endParaRPr kumimoji="1" lang="ja-JP" altLang="en-US" dirty="0"/>
          </a:p>
        </p:txBody>
      </p:sp>
      <p:sp>
        <p:nvSpPr>
          <p:cNvPr id="135" name="角丸四角形 134"/>
          <p:cNvSpPr/>
          <p:nvPr/>
        </p:nvSpPr>
        <p:spPr bwMode="auto">
          <a:xfrm>
            <a:off x="571472" y="2428868"/>
            <a:ext cx="4071966" cy="857256"/>
          </a:xfrm>
          <a:prstGeom prst="round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i="1" dirty="0" smtClean="0">
                <a:solidFill>
                  <a:schemeClr val="tx1"/>
                </a:solidFill>
                <a:latin typeface="Times New Roman" pitchFamily="18" charset="0"/>
                <a:ea typeface="ＭＳ Ｐゴシック" charset="-128"/>
              </a:rPr>
              <a:t>Tie-set distribution is different </a:t>
            </a:r>
          </a:p>
          <a:p>
            <a:pPr marL="0" marR="0" indent="0" algn="l" defTabSz="914400" rtl="0" eaLnBrk="1" fontAlgn="base" latinLnBrk="0" hangingPunct="1">
              <a:lnSpc>
                <a:spcPct val="100000"/>
              </a:lnSpc>
              <a:spcBef>
                <a:spcPct val="0"/>
              </a:spcBef>
              <a:spcAft>
                <a:spcPct val="0"/>
              </a:spcAft>
              <a:buClrTx/>
              <a:buSzTx/>
              <a:buFontTx/>
              <a:buNone/>
              <a:tabLst/>
            </a:pPr>
            <a:r>
              <a:rPr lang="en-US" altLang="ja-JP" i="1" dirty="0" smtClean="0">
                <a:solidFill>
                  <a:schemeClr val="tx1"/>
                </a:solidFill>
                <a:latin typeface="Times New Roman" pitchFamily="18" charset="0"/>
                <a:ea typeface="ＭＳ Ｐゴシック" charset="-128"/>
              </a:rPr>
              <a:t>by formulation of tree</a:t>
            </a:r>
            <a:endParaRPr kumimoji="1" lang="ja-JP" altLang="en-US" sz="2400" b="0" i="1"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124" name="テキスト ボックス 123"/>
          <p:cNvSpPr txBox="1"/>
          <p:nvPr/>
        </p:nvSpPr>
        <p:spPr>
          <a:xfrm>
            <a:off x="428596" y="3429000"/>
            <a:ext cx="5353389"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en-US" altLang="ja-JP" dirty="0" smtClean="0"/>
              <a:t>Creation of Optimal Tree is under way</a:t>
            </a:r>
            <a:endParaRPr kumimoji="1" lang="ja-JP"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10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0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20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2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childTnLst>
                                </p:cTn>
                              </p:par>
                              <p:par>
                                <p:cTn id="58" presetID="10" presetClass="entr" presetSubtype="0" fill="hold"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1000"/>
                                        <p:tgtEl>
                                          <p:spTgt spid="94"/>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10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10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5"/>
                                        </p:tgtEl>
                                        <p:attrNameLst>
                                          <p:attrName>style.visibility</p:attrName>
                                        </p:attrNameLst>
                                      </p:cBhvr>
                                      <p:to>
                                        <p:strVal val="visible"/>
                                      </p:to>
                                    </p:set>
                                    <p:animEffect transition="in" filter="fade">
                                      <p:cBhvr>
                                        <p:cTn id="69" dur="1000"/>
                                        <p:tgtEl>
                                          <p:spTgt spid="9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1000"/>
                                        <p:tgtEl>
                                          <p:spTgt spid="97"/>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childTnLst>
                                </p:cTn>
                              </p:par>
                              <p:par>
                                <p:cTn id="78" presetID="10" presetClass="entr" presetSubtype="0"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1000"/>
                                        <p:tgtEl>
                                          <p:spTgt spid="98"/>
                                        </p:tgtEl>
                                      </p:cBhvr>
                                    </p:animEffect>
                                  </p:childTnLst>
                                </p:cTn>
                              </p:par>
                            </p:childTnLst>
                          </p:cTn>
                        </p:par>
                      </p:childTnLst>
                    </p:cTn>
                  </p:par>
                  <p:par>
                    <p:cTn id="84" fill="hold">
                      <p:stCondLst>
                        <p:cond delay="indefinite"/>
                      </p:stCondLst>
                      <p:childTnLst>
                        <p:par>
                          <p:cTn id="85" fill="hold">
                            <p:stCondLst>
                              <p:cond delay="0"/>
                            </p:stCondLst>
                            <p:childTnLst>
                              <p:par>
                                <p:cTn id="86" presetID="55" presetClass="entr" presetSubtype="0" fill="hold" grpId="0" nodeType="clickEffect">
                                  <p:stCondLst>
                                    <p:cond delay="0"/>
                                  </p:stCondLst>
                                  <p:childTnLst>
                                    <p:set>
                                      <p:cBhvr>
                                        <p:cTn id="87" dur="1" fill="hold">
                                          <p:stCondLst>
                                            <p:cond delay="0"/>
                                          </p:stCondLst>
                                        </p:cTn>
                                        <p:tgtEl>
                                          <p:spTgt spid="124"/>
                                        </p:tgtEl>
                                        <p:attrNameLst>
                                          <p:attrName>style.visibility</p:attrName>
                                        </p:attrNameLst>
                                      </p:cBhvr>
                                      <p:to>
                                        <p:strVal val="visible"/>
                                      </p:to>
                                    </p:set>
                                    <p:anim calcmode="lin" valueType="num">
                                      <p:cBhvr>
                                        <p:cTn id="88" dur="1000" fill="hold"/>
                                        <p:tgtEl>
                                          <p:spTgt spid="124"/>
                                        </p:tgtEl>
                                        <p:attrNameLst>
                                          <p:attrName>ppt_w</p:attrName>
                                        </p:attrNameLst>
                                      </p:cBhvr>
                                      <p:tavLst>
                                        <p:tav tm="0">
                                          <p:val>
                                            <p:strVal val="#ppt_w*0.70"/>
                                          </p:val>
                                        </p:tav>
                                        <p:tav tm="100000">
                                          <p:val>
                                            <p:strVal val="#ppt_w"/>
                                          </p:val>
                                        </p:tav>
                                      </p:tavLst>
                                    </p:anim>
                                    <p:anim calcmode="lin" valueType="num">
                                      <p:cBhvr>
                                        <p:cTn id="89" dur="1000" fill="hold"/>
                                        <p:tgtEl>
                                          <p:spTgt spid="124"/>
                                        </p:tgtEl>
                                        <p:attrNameLst>
                                          <p:attrName>ppt_h</p:attrName>
                                        </p:attrNameLst>
                                      </p:cBhvr>
                                      <p:tavLst>
                                        <p:tav tm="0">
                                          <p:val>
                                            <p:strVal val="#ppt_h"/>
                                          </p:val>
                                        </p:tav>
                                        <p:tav tm="100000">
                                          <p:val>
                                            <p:strVal val="#ppt_h"/>
                                          </p:val>
                                        </p:tav>
                                      </p:tavLst>
                                    </p:anim>
                                    <p:animEffect transition="in" filter="fade">
                                      <p:cBhvr>
                                        <p:cTn id="90"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7" grpId="0" animBg="1"/>
      <p:bldP spid="98" grpId="0" animBg="1"/>
      <p:bldP spid="152" grpId="0" animBg="1"/>
      <p:bldP spid="153" grpId="0" animBg="1"/>
      <p:bldP spid="12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Failure Detection based on tie-sets</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49</a:t>
            </a:fld>
            <a:endParaRPr lang="en-US" altLang="ja-JP"/>
          </a:p>
        </p:txBody>
      </p:sp>
      <p:sp>
        <p:nvSpPr>
          <p:cNvPr id="140" name="コンテンツ プレースホルダ 2"/>
          <p:cNvSpPr>
            <a:spLocks noGrp="1"/>
          </p:cNvSpPr>
          <p:nvPr>
            <p:ph sz="quarter" idx="1"/>
          </p:nvPr>
        </p:nvSpPr>
        <p:spPr>
          <a:xfrm>
            <a:off x="571472" y="1357298"/>
            <a:ext cx="8215370" cy="3929090"/>
          </a:xfrm>
        </p:spPr>
        <p:txBody>
          <a:bodyPr>
            <a:normAutofit/>
          </a:bodyPr>
          <a:lstStyle/>
          <a:p>
            <a:r>
              <a:rPr lang="en-US" altLang="ja-JP" dirty="0" smtClean="0">
                <a:solidFill>
                  <a:schemeClr val="tx1"/>
                </a:solidFill>
              </a:rPr>
              <a:t>Detection method of line failure using a tie-set system </a:t>
            </a:r>
            <a:endParaRPr lang="en-US" altLang="ja-JP" i="1" u="sng" dirty="0" smtClean="0">
              <a:solidFill>
                <a:srgbClr val="FF0000"/>
              </a:solidFill>
              <a:effectLst>
                <a:outerShdw blurRad="38100" dist="38100" dir="2700000" algn="tl">
                  <a:srgbClr val="000000">
                    <a:alpha val="43137"/>
                  </a:srgbClr>
                </a:outerShdw>
              </a:effectLst>
            </a:endParaRPr>
          </a:p>
          <a:p>
            <a:pPr lvl="1">
              <a:buNone/>
            </a:pPr>
            <a:r>
              <a:rPr lang="en-US" altLang="ja-JP" i="1" u="sng" dirty="0" smtClean="0">
                <a:solidFill>
                  <a:srgbClr val="FF0000"/>
                </a:solidFill>
                <a:effectLst>
                  <a:outerShdw blurRad="38100" dist="38100" dir="2700000" algn="tl">
                    <a:srgbClr val="000000">
                      <a:alpha val="43137"/>
                    </a:srgbClr>
                  </a:outerShdw>
                </a:effectLst>
              </a:rPr>
              <a:t>Feature</a:t>
            </a:r>
          </a:p>
          <a:p>
            <a:pPr lvl="1"/>
            <a:r>
              <a:rPr lang="en-US" altLang="ja-JP" dirty="0" smtClean="0">
                <a:solidFill>
                  <a:schemeClr val="tx1"/>
                </a:solidFill>
              </a:rPr>
              <a:t>Applicable to mesh networks</a:t>
            </a:r>
          </a:p>
          <a:p>
            <a:pPr lvl="1"/>
            <a:r>
              <a:rPr lang="en-US" altLang="ja-JP" dirty="0" smtClean="0">
                <a:solidFill>
                  <a:schemeClr val="tx1"/>
                </a:solidFill>
              </a:rPr>
              <a:t>Simple and fast switching</a:t>
            </a:r>
          </a:p>
        </p:txBody>
      </p:sp>
      <p:sp>
        <p:nvSpPr>
          <p:cNvPr id="5" name="フローチャート : 結合子 4"/>
          <p:cNvSpPr/>
          <p:nvPr/>
        </p:nvSpPr>
        <p:spPr>
          <a:xfrm>
            <a:off x="2592079" y="4657863"/>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n0</a:t>
            </a:r>
            <a:endParaRPr lang="ja-JP" altLang="en-US" dirty="0">
              <a:solidFill>
                <a:schemeClr val="tx1"/>
              </a:solidFill>
            </a:endParaRPr>
          </a:p>
        </p:txBody>
      </p:sp>
      <p:sp>
        <p:nvSpPr>
          <p:cNvPr id="6" name="フローチャート : 結合子 5"/>
          <p:cNvSpPr/>
          <p:nvPr/>
        </p:nvSpPr>
        <p:spPr>
          <a:xfrm>
            <a:off x="3592204" y="387205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n1</a:t>
            </a:r>
            <a:endParaRPr lang="ja-JP" altLang="en-US" dirty="0">
              <a:solidFill>
                <a:schemeClr val="tx1"/>
              </a:solidFill>
            </a:endParaRPr>
          </a:p>
        </p:txBody>
      </p:sp>
      <p:sp>
        <p:nvSpPr>
          <p:cNvPr id="7" name="フローチャート : 結合子 6"/>
          <p:cNvSpPr/>
          <p:nvPr/>
        </p:nvSpPr>
        <p:spPr>
          <a:xfrm>
            <a:off x="3592204" y="5515113"/>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n2</a:t>
            </a:r>
            <a:endParaRPr lang="ja-JP" altLang="en-US" dirty="0">
              <a:solidFill>
                <a:schemeClr val="tx1"/>
              </a:solidFill>
            </a:endParaRPr>
          </a:p>
        </p:txBody>
      </p:sp>
      <p:sp>
        <p:nvSpPr>
          <p:cNvPr id="8" name="フローチャート : 結合子 7"/>
          <p:cNvSpPr/>
          <p:nvPr/>
        </p:nvSpPr>
        <p:spPr>
          <a:xfrm>
            <a:off x="5163829" y="3872051"/>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n3</a:t>
            </a:r>
            <a:endParaRPr lang="ja-JP" altLang="en-US" dirty="0">
              <a:solidFill>
                <a:schemeClr val="tx1"/>
              </a:solidFill>
            </a:endParaRPr>
          </a:p>
        </p:txBody>
      </p:sp>
      <p:sp>
        <p:nvSpPr>
          <p:cNvPr id="9" name="フローチャート : 結合子 8"/>
          <p:cNvSpPr/>
          <p:nvPr/>
        </p:nvSpPr>
        <p:spPr>
          <a:xfrm>
            <a:off x="5163829" y="5515113"/>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n4</a:t>
            </a:r>
            <a:endParaRPr lang="ja-JP" altLang="en-US" dirty="0">
              <a:solidFill>
                <a:schemeClr val="tx1"/>
              </a:solidFill>
            </a:endParaRPr>
          </a:p>
        </p:txBody>
      </p:sp>
      <p:sp>
        <p:nvSpPr>
          <p:cNvPr id="10" name="フローチャート : 結合子 9"/>
          <p:cNvSpPr/>
          <p:nvPr/>
        </p:nvSpPr>
        <p:spPr>
          <a:xfrm>
            <a:off x="6163954" y="4657863"/>
            <a:ext cx="357212" cy="357186"/>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altLang="ja-JP" dirty="0" smtClean="0">
                <a:solidFill>
                  <a:schemeClr val="tx1"/>
                </a:solidFill>
              </a:rPr>
              <a:t>n5</a:t>
            </a:r>
            <a:endParaRPr lang="ja-JP" altLang="en-US" dirty="0">
              <a:solidFill>
                <a:schemeClr val="tx1"/>
              </a:solidFill>
            </a:endParaRPr>
          </a:p>
        </p:txBody>
      </p:sp>
      <p:cxnSp>
        <p:nvCxnSpPr>
          <p:cNvPr id="11" name="直線コネクタ 10"/>
          <p:cNvCxnSpPr>
            <a:stCxn id="5" idx="7"/>
            <a:endCxn id="6" idx="3"/>
          </p:cNvCxnSpPr>
          <p:nvPr/>
        </p:nvCxnSpPr>
        <p:spPr>
          <a:xfrm rot="5400000" flipH="1" flipV="1">
            <a:off x="3004125" y="4069781"/>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6" idx="6"/>
            <a:endCxn id="8" idx="2"/>
          </p:cNvCxnSpPr>
          <p:nvPr/>
        </p:nvCxnSpPr>
        <p:spPr>
          <a:xfrm>
            <a:off x="3949416" y="4050644"/>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8" idx="5"/>
            <a:endCxn id="10" idx="1"/>
          </p:cNvCxnSpPr>
          <p:nvPr/>
        </p:nvCxnSpPr>
        <p:spPr>
          <a:xfrm rot="16200000" flipH="1">
            <a:off x="5575875" y="4069780"/>
            <a:ext cx="533244" cy="747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6"/>
            <a:endCxn id="9" idx="2"/>
          </p:cNvCxnSpPr>
          <p:nvPr/>
        </p:nvCxnSpPr>
        <p:spPr>
          <a:xfrm>
            <a:off x="3949416" y="5693706"/>
            <a:ext cx="12144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フリーフォーム 20"/>
          <p:cNvSpPr/>
          <p:nvPr/>
        </p:nvSpPr>
        <p:spPr>
          <a:xfrm>
            <a:off x="2974678" y="4300663"/>
            <a:ext cx="760413" cy="1104900"/>
          </a:xfrm>
          <a:custGeom>
            <a:avLst/>
            <a:gdLst>
              <a:gd name="connsiteX0" fmla="*/ 111869 w 760379"/>
              <a:gd name="connsiteY0" fmla="*/ 460442 h 1105710"/>
              <a:gd name="connsiteX1" fmla="*/ 598252 w 760379"/>
              <a:gd name="connsiteY1" fmla="*/ 90791 h 1105710"/>
              <a:gd name="connsiteX2" fmla="*/ 676073 w 760379"/>
              <a:gd name="connsiteY2" fmla="*/ 1005191 h 1105710"/>
              <a:gd name="connsiteX3" fmla="*/ 92413 w 760379"/>
              <a:gd name="connsiteY3" fmla="*/ 693906 h 1105710"/>
              <a:gd name="connsiteX4" fmla="*/ 111869 w 760379"/>
              <a:gd name="connsiteY4" fmla="*/ 460442 h 110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79" h="1105710">
                <a:moveTo>
                  <a:pt x="111869" y="460442"/>
                </a:moveTo>
                <a:cubicBezTo>
                  <a:pt x="196175" y="359923"/>
                  <a:pt x="504218" y="0"/>
                  <a:pt x="598252" y="90791"/>
                </a:cubicBezTo>
                <a:cubicBezTo>
                  <a:pt x="692286" y="181583"/>
                  <a:pt x="760379" y="904672"/>
                  <a:pt x="676073" y="1005191"/>
                </a:cubicBezTo>
                <a:cubicBezTo>
                  <a:pt x="591767" y="1105710"/>
                  <a:pt x="184826" y="784698"/>
                  <a:pt x="92413" y="693906"/>
                </a:cubicBezTo>
                <a:cubicBezTo>
                  <a:pt x="0" y="603114"/>
                  <a:pt x="27563" y="560961"/>
                  <a:pt x="111869" y="4604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solidFill>
                  <a:schemeClr val="tx1"/>
                </a:solidFill>
              </a:rPr>
              <a:t>L</a:t>
            </a:r>
            <a:r>
              <a:rPr lang="ja-JP" altLang="en-US" dirty="0">
                <a:solidFill>
                  <a:schemeClr val="tx1"/>
                </a:solidFill>
              </a:rPr>
              <a:t>１</a:t>
            </a:r>
          </a:p>
        </p:txBody>
      </p:sp>
      <p:sp>
        <p:nvSpPr>
          <p:cNvPr id="22" name="フリーフォーム 21"/>
          <p:cNvSpPr/>
          <p:nvPr/>
        </p:nvSpPr>
        <p:spPr bwMode="auto">
          <a:xfrm>
            <a:off x="5463895" y="4330833"/>
            <a:ext cx="628650" cy="1041400"/>
          </a:xfrm>
          <a:custGeom>
            <a:avLst/>
            <a:gdLst>
              <a:gd name="connsiteX0" fmla="*/ 119974 w 629054"/>
              <a:gd name="connsiteY0" fmla="*/ 74579 h 1040860"/>
              <a:gd name="connsiteX1" fmla="*/ 625812 w 629054"/>
              <a:gd name="connsiteY1" fmla="*/ 453958 h 1040860"/>
              <a:gd name="connsiteX2" fmla="*/ 100519 w 629054"/>
              <a:gd name="connsiteY2" fmla="*/ 988979 h 1040860"/>
              <a:gd name="connsiteX3" fmla="*/ 22698 w 629054"/>
              <a:gd name="connsiteY3" fmla="*/ 142672 h 1040860"/>
              <a:gd name="connsiteX4" fmla="*/ 236706 w 629054"/>
              <a:gd name="connsiteY4" fmla="*/ 132945 h 104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54" h="1040860">
                <a:moveTo>
                  <a:pt x="119974" y="74579"/>
                </a:moveTo>
                <a:cubicBezTo>
                  <a:pt x="374514" y="188068"/>
                  <a:pt x="629054" y="301558"/>
                  <a:pt x="625812" y="453958"/>
                </a:cubicBezTo>
                <a:cubicBezTo>
                  <a:pt x="622570" y="606358"/>
                  <a:pt x="201038" y="1040860"/>
                  <a:pt x="100519" y="988979"/>
                </a:cubicBezTo>
                <a:cubicBezTo>
                  <a:pt x="0" y="937098"/>
                  <a:pt x="0" y="285344"/>
                  <a:pt x="22698" y="142672"/>
                </a:cubicBezTo>
                <a:cubicBezTo>
                  <a:pt x="45396" y="0"/>
                  <a:pt x="141051" y="66472"/>
                  <a:pt x="236706" y="1329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ja-JP" dirty="0" smtClean="0"/>
              <a:t>L4</a:t>
            </a:r>
            <a:endParaRPr lang="ja-JP" altLang="en-US" dirty="0"/>
          </a:p>
        </p:txBody>
      </p:sp>
      <p:grpSp>
        <p:nvGrpSpPr>
          <p:cNvPr id="23" name="グループ化 33"/>
          <p:cNvGrpSpPr/>
          <p:nvPr/>
        </p:nvGrpSpPr>
        <p:grpSpPr>
          <a:xfrm>
            <a:off x="3857620" y="4014911"/>
            <a:ext cx="1020479" cy="1169747"/>
            <a:chOff x="1571604" y="1687748"/>
            <a:chExt cx="1020479" cy="1169747"/>
          </a:xfrm>
          <a:noFill/>
        </p:grpSpPr>
        <p:sp>
          <p:nvSpPr>
            <p:cNvPr id="24" name="フリーフォーム 23"/>
            <p:cNvSpPr/>
            <p:nvPr/>
          </p:nvSpPr>
          <p:spPr>
            <a:xfrm>
              <a:off x="1571604" y="1687748"/>
              <a:ext cx="1020479" cy="1169747"/>
            </a:xfrm>
            <a:custGeom>
              <a:avLst/>
              <a:gdLst>
                <a:gd name="connsiteX0" fmla="*/ 218872 w 1026268"/>
                <a:gd name="connsiteY0" fmla="*/ 170234 h 1164076"/>
                <a:gd name="connsiteX1" fmla="*/ 1016540 w 1026268"/>
                <a:gd name="connsiteY1" fmla="*/ 160506 h 1164076"/>
                <a:gd name="connsiteX2" fmla="*/ 160506 w 1026268"/>
                <a:gd name="connsiteY2" fmla="*/ 1133272 h 1164076"/>
                <a:gd name="connsiteX3" fmla="*/ 53501 w 1026268"/>
                <a:gd name="connsiteY3" fmla="*/ 345332 h 1164076"/>
                <a:gd name="connsiteX4" fmla="*/ 218872 w 1026268"/>
                <a:gd name="connsiteY4" fmla="*/ 170234 h 116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268" h="1164076">
                  <a:moveTo>
                    <a:pt x="218872" y="170234"/>
                  </a:moveTo>
                  <a:cubicBezTo>
                    <a:pt x="379379" y="139430"/>
                    <a:pt x="1026268" y="0"/>
                    <a:pt x="1016540" y="160506"/>
                  </a:cubicBezTo>
                  <a:cubicBezTo>
                    <a:pt x="1006812" y="321012"/>
                    <a:pt x="321013" y="1102468"/>
                    <a:pt x="160506" y="1133272"/>
                  </a:cubicBezTo>
                  <a:cubicBezTo>
                    <a:pt x="0" y="1164076"/>
                    <a:pt x="43773" y="507460"/>
                    <a:pt x="53501" y="345332"/>
                  </a:cubicBezTo>
                  <a:cubicBezTo>
                    <a:pt x="63229" y="183204"/>
                    <a:pt x="58366" y="201038"/>
                    <a:pt x="218872" y="170234"/>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chemeClr val="tx1"/>
                </a:solidFill>
              </a:endParaRPr>
            </a:p>
          </p:txBody>
        </p:sp>
        <p:sp>
          <p:nvSpPr>
            <p:cNvPr id="25" name="テキスト ボックス 24"/>
            <p:cNvSpPr txBox="1"/>
            <p:nvPr/>
          </p:nvSpPr>
          <p:spPr>
            <a:xfrm>
              <a:off x="1747752" y="2000240"/>
              <a:ext cx="466794" cy="369332"/>
            </a:xfrm>
            <a:prstGeom prst="rect">
              <a:avLst/>
            </a:prstGeom>
            <a:grpFill/>
          </p:spPr>
          <p:txBody>
            <a:bodyPr wrap="none">
              <a:spAutoFit/>
            </a:bodyPr>
            <a:lstStyle/>
            <a:p>
              <a:pPr>
                <a:defRPr/>
              </a:pPr>
              <a:r>
                <a:rPr lang="en-US" altLang="ja-JP" dirty="0">
                  <a:latin typeface="Arial" charset="0"/>
                  <a:ea typeface="ＭＳ Ｐゴシック" charset="-128"/>
                </a:rPr>
                <a:t>L2</a:t>
              </a:r>
              <a:endParaRPr lang="ja-JP" altLang="en-US" dirty="0">
                <a:latin typeface="Arial" charset="0"/>
                <a:ea typeface="ＭＳ Ｐゴシック" charset="-128"/>
              </a:endParaRPr>
            </a:p>
          </p:txBody>
        </p:sp>
      </p:grpSp>
      <p:grpSp>
        <p:nvGrpSpPr>
          <p:cNvPr id="26" name="グループ化 36"/>
          <p:cNvGrpSpPr/>
          <p:nvPr/>
        </p:nvGrpSpPr>
        <p:grpSpPr>
          <a:xfrm>
            <a:off x="4233442" y="4438888"/>
            <a:ext cx="1073285" cy="1290535"/>
            <a:chOff x="1928794" y="1966609"/>
            <a:chExt cx="1073285" cy="1290535"/>
          </a:xfrm>
          <a:noFill/>
        </p:grpSpPr>
        <p:sp>
          <p:nvSpPr>
            <p:cNvPr id="27" name="フリーフォーム 26"/>
            <p:cNvSpPr/>
            <p:nvPr/>
          </p:nvSpPr>
          <p:spPr>
            <a:xfrm>
              <a:off x="1928794" y="1966609"/>
              <a:ext cx="1073285" cy="1290535"/>
            </a:xfrm>
            <a:custGeom>
              <a:avLst/>
              <a:gdLst>
                <a:gd name="connsiteX0" fmla="*/ 917643 w 1073285"/>
                <a:gd name="connsiteY0" fmla="*/ 124838 h 1290535"/>
                <a:gd name="connsiteX1" fmla="*/ 927370 w 1073285"/>
                <a:gd name="connsiteY1" fmla="*/ 1019782 h 1290535"/>
                <a:gd name="connsiteX2" fmla="*/ 42153 w 1073285"/>
                <a:gd name="connsiteY2" fmla="*/ 1165697 h 1290535"/>
                <a:gd name="connsiteX3" fmla="*/ 674451 w 1073285"/>
                <a:gd name="connsiteY3" fmla="*/ 270753 h 1290535"/>
                <a:gd name="connsiteX4" fmla="*/ 917643 w 1073285"/>
                <a:gd name="connsiteY4" fmla="*/ 124838 h 129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285" h="1290535">
                  <a:moveTo>
                    <a:pt x="917643" y="124838"/>
                  </a:moveTo>
                  <a:cubicBezTo>
                    <a:pt x="959796" y="249676"/>
                    <a:pt x="1073285" y="846306"/>
                    <a:pt x="927370" y="1019782"/>
                  </a:cubicBezTo>
                  <a:cubicBezTo>
                    <a:pt x="781455" y="1193258"/>
                    <a:pt x="84306" y="1290535"/>
                    <a:pt x="42153" y="1165697"/>
                  </a:cubicBezTo>
                  <a:cubicBezTo>
                    <a:pt x="0" y="1040859"/>
                    <a:pt x="533400" y="444230"/>
                    <a:pt x="674451" y="270753"/>
                  </a:cubicBezTo>
                  <a:cubicBezTo>
                    <a:pt x="815502" y="97276"/>
                    <a:pt x="875490" y="0"/>
                    <a:pt x="917643" y="124838"/>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solidFill>
                    <a:schemeClr val="tx1"/>
                  </a:solidFill>
                </a:rPr>
                <a:t>　　　</a:t>
              </a:r>
            </a:p>
          </p:txBody>
        </p:sp>
        <p:sp>
          <p:nvSpPr>
            <p:cNvPr id="28" name="テキスト ボックス 27"/>
            <p:cNvSpPr txBox="1"/>
            <p:nvPr/>
          </p:nvSpPr>
          <p:spPr>
            <a:xfrm>
              <a:off x="2319256" y="2500306"/>
              <a:ext cx="466794" cy="369332"/>
            </a:xfrm>
            <a:prstGeom prst="rect">
              <a:avLst/>
            </a:prstGeom>
            <a:grpFill/>
          </p:spPr>
          <p:txBody>
            <a:bodyPr wrap="none">
              <a:spAutoFit/>
            </a:bodyPr>
            <a:lstStyle/>
            <a:p>
              <a:pPr>
                <a:defRPr/>
              </a:pPr>
              <a:r>
                <a:rPr lang="en-US" altLang="ja-JP" dirty="0">
                  <a:latin typeface="Arial" charset="0"/>
                  <a:ea typeface="ＭＳ Ｐゴシック" charset="-128"/>
                </a:rPr>
                <a:t>L3</a:t>
              </a:r>
              <a:endParaRPr lang="ja-JP" altLang="en-US" dirty="0">
                <a:latin typeface="Arial" charset="0"/>
                <a:ea typeface="ＭＳ Ｐゴシック" charset="-128"/>
              </a:endParaRPr>
            </a:p>
          </p:txBody>
        </p:sp>
      </p:grpSp>
      <p:graphicFrame>
        <p:nvGraphicFramePr>
          <p:cNvPr id="29" name="オブジェクト 28"/>
          <p:cNvGraphicFramePr>
            <a:graphicFrameLocks noChangeAspect="1"/>
          </p:cNvGraphicFramePr>
          <p:nvPr/>
        </p:nvGraphicFramePr>
        <p:xfrm>
          <a:off x="3020711" y="4014911"/>
          <a:ext cx="285752" cy="441617"/>
        </p:xfrm>
        <a:graphic>
          <a:graphicData uri="http://schemas.openxmlformats.org/presentationml/2006/ole">
            <mc:AlternateContent xmlns:mc="http://schemas.openxmlformats.org/markup-compatibility/2006">
              <mc:Choice xmlns:v="urn:schemas-microsoft-com:vml" Requires="v">
                <p:oleObj spid="_x0000_s3596" name="数式" r:id="rId4" imgW="139680" imgH="215640" progId="Equation.3">
                  <p:embed/>
                </p:oleObj>
              </mc:Choice>
              <mc:Fallback>
                <p:oleObj name="数式" r:id="rId4" imgW="13968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711" y="4014911"/>
                        <a:ext cx="285752" cy="441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
          <p:cNvGraphicFramePr>
            <a:graphicFrameLocks noChangeAspect="1"/>
          </p:cNvGraphicFramePr>
          <p:nvPr/>
        </p:nvGraphicFramePr>
        <p:xfrm>
          <a:off x="3020711" y="5073784"/>
          <a:ext cx="312738" cy="441325"/>
        </p:xfrm>
        <a:graphic>
          <a:graphicData uri="http://schemas.openxmlformats.org/presentationml/2006/ole">
            <mc:AlternateContent xmlns:mc="http://schemas.openxmlformats.org/markup-compatibility/2006">
              <mc:Choice xmlns:v="urn:schemas-microsoft-com:vml" Requires="v">
                <p:oleObj spid="_x0000_s3597" name="数式" r:id="rId6" imgW="152280" imgH="215640" progId="Equation.3">
                  <p:embed/>
                </p:oleObj>
              </mc:Choice>
              <mc:Fallback>
                <p:oleObj name="数式" r:id="rId6" imgW="15228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711" y="5073784"/>
                        <a:ext cx="312738"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p:cNvGraphicFramePr>
            <a:graphicFrameLocks noChangeAspect="1"/>
          </p:cNvGraphicFramePr>
          <p:nvPr/>
        </p:nvGraphicFramePr>
        <p:xfrm>
          <a:off x="3638255" y="4586415"/>
          <a:ext cx="311150" cy="466725"/>
        </p:xfrm>
        <a:graphic>
          <a:graphicData uri="http://schemas.openxmlformats.org/presentationml/2006/ole">
            <mc:AlternateContent xmlns:mc="http://schemas.openxmlformats.org/markup-compatibility/2006">
              <mc:Choice xmlns:v="urn:schemas-microsoft-com:vml" Requires="v">
                <p:oleObj spid="_x0000_s3598" name="数式" r:id="rId8" imgW="152280" imgH="228600" progId="Equation.3">
                  <p:embed/>
                </p:oleObj>
              </mc:Choice>
              <mc:Fallback>
                <p:oleObj name="数式" r:id="rId8" imgW="15228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8255" y="4586415"/>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4424073" y="3645024"/>
          <a:ext cx="311150" cy="441325"/>
        </p:xfrm>
        <a:graphic>
          <a:graphicData uri="http://schemas.openxmlformats.org/presentationml/2006/ole">
            <mc:AlternateContent xmlns:mc="http://schemas.openxmlformats.org/markup-compatibility/2006">
              <mc:Choice xmlns:v="urn:schemas-microsoft-com:vml" Requires="v">
                <p:oleObj spid="_x0000_s3599" name="数式" r:id="rId10" imgW="152280" imgH="215640" progId="Equation.3">
                  <p:embed/>
                </p:oleObj>
              </mc:Choice>
              <mc:Fallback>
                <p:oleObj name="数式" r:id="rId10" imgW="152280" imgH="215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4073" y="3645024"/>
                        <a:ext cx="3111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6"/>
          <p:cNvGraphicFramePr>
            <a:graphicFrameLocks noChangeAspect="1"/>
          </p:cNvGraphicFramePr>
          <p:nvPr/>
        </p:nvGraphicFramePr>
        <p:xfrm>
          <a:off x="4352635" y="4619756"/>
          <a:ext cx="311150" cy="466725"/>
        </p:xfrm>
        <a:graphic>
          <a:graphicData uri="http://schemas.openxmlformats.org/presentationml/2006/ole">
            <mc:AlternateContent xmlns:mc="http://schemas.openxmlformats.org/markup-compatibility/2006">
              <mc:Choice xmlns:v="urn:schemas-microsoft-com:vml" Requires="v">
                <p:oleObj spid="_x0000_s3600" name="数式" r:id="rId12" imgW="152280" imgH="228600" progId="Equation.3">
                  <p:embed/>
                </p:oleObj>
              </mc:Choice>
              <mc:Fallback>
                <p:oleObj name="数式" r:id="rId12" imgW="152280" imgH="2286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2635" y="461975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7"/>
          <p:cNvGraphicFramePr>
            <a:graphicFrameLocks noChangeAspect="1"/>
          </p:cNvGraphicFramePr>
          <p:nvPr/>
        </p:nvGraphicFramePr>
        <p:xfrm>
          <a:off x="5735355" y="4086349"/>
          <a:ext cx="311150" cy="466725"/>
        </p:xfrm>
        <a:graphic>
          <a:graphicData uri="http://schemas.openxmlformats.org/presentationml/2006/ole">
            <mc:AlternateContent xmlns:mc="http://schemas.openxmlformats.org/markup-compatibility/2006">
              <mc:Choice xmlns:v="urn:schemas-microsoft-com:vml" Requires="v">
                <p:oleObj spid="_x0000_s3601" name="数式" r:id="rId14" imgW="152280" imgH="228600" progId="Equation.3">
                  <p:embed/>
                </p:oleObj>
              </mc:Choice>
              <mc:Fallback>
                <p:oleObj name="数式" r:id="rId14" imgW="152280" imgH="2286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35355" y="4086349"/>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8"/>
          <p:cNvGraphicFramePr>
            <a:graphicFrameLocks noChangeAspect="1"/>
          </p:cNvGraphicFramePr>
          <p:nvPr/>
        </p:nvGraphicFramePr>
        <p:xfrm>
          <a:off x="4424073" y="5548450"/>
          <a:ext cx="311150" cy="466725"/>
        </p:xfrm>
        <a:graphic>
          <a:graphicData uri="http://schemas.openxmlformats.org/presentationml/2006/ole">
            <mc:AlternateContent xmlns:mc="http://schemas.openxmlformats.org/markup-compatibility/2006">
              <mc:Choice xmlns:v="urn:schemas-microsoft-com:vml" Requires="v">
                <p:oleObj spid="_x0000_s3602" name="数式" r:id="rId16" imgW="152280" imgH="228600" progId="Equation.3">
                  <p:embed/>
                </p:oleObj>
              </mc:Choice>
              <mc:Fallback>
                <p:oleObj name="数式" r:id="rId16" imgW="152280" imgH="22860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24073" y="5548450"/>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nvGraphicFramePr>
        <p:xfrm>
          <a:off x="5163851" y="4619756"/>
          <a:ext cx="311150" cy="466725"/>
        </p:xfrm>
        <a:graphic>
          <a:graphicData uri="http://schemas.openxmlformats.org/presentationml/2006/ole">
            <mc:AlternateContent xmlns:mc="http://schemas.openxmlformats.org/markup-compatibility/2006">
              <mc:Choice xmlns:v="urn:schemas-microsoft-com:vml" Requires="v">
                <p:oleObj spid="_x0000_s3603" name="数式" r:id="rId18" imgW="152280" imgH="228600" progId="Equation.3">
                  <p:embed/>
                </p:oleObj>
              </mc:Choice>
              <mc:Fallback>
                <p:oleObj name="数式" r:id="rId18" imgW="152280" imgH="22860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63851" y="4619756"/>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0"/>
          <p:cNvGraphicFramePr>
            <a:graphicFrameLocks noChangeAspect="1"/>
          </p:cNvGraphicFramePr>
          <p:nvPr/>
        </p:nvGraphicFramePr>
        <p:xfrm>
          <a:off x="5806793" y="5119822"/>
          <a:ext cx="311150" cy="466725"/>
        </p:xfrm>
        <a:graphic>
          <a:graphicData uri="http://schemas.openxmlformats.org/presentationml/2006/ole">
            <mc:AlternateContent xmlns:mc="http://schemas.openxmlformats.org/markup-compatibility/2006">
              <mc:Choice xmlns:v="urn:schemas-microsoft-com:vml" Requires="v">
                <p:oleObj spid="_x0000_s3604" name="数式" r:id="rId20" imgW="152280" imgH="228600" progId="Equation.3">
                  <p:embed/>
                </p:oleObj>
              </mc:Choice>
              <mc:Fallback>
                <p:oleObj name="数式" r:id="rId20" imgW="152280" imgH="22860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06793" y="5119822"/>
                        <a:ext cx="3111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8" name="直線コネクタ 37"/>
          <p:cNvCxnSpPr>
            <a:stCxn id="5" idx="5"/>
            <a:endCxn id="7" idx="1"/>
          </p:cNvCxnSpPr>
          <p:nvPr/>
        </p:nvCxnSpPr>
        <p:spPr bwMode="auto">
          <a:xfrm rot="16200000" flipH="1">
            <a:off x="2968406" y="4891311"/>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線コネクタ 38"/>
          <p:cNvCxnSpPr>
            <a:stCxn id="7" idx="0"/>
            <a:endCxn id="6" idx="4"/>
          </p:cNvCxnSpPr>
          <p:nvPr/>
        </p:nvCxnSpPr>
        <p:spPr bwMode="auto">
          <a:xfrm rot="5400000" flipH="1" flipV="1">
            <a:off x="3127872" y="4872175"/>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p:cNvCxnSpPr>
            <a:stCxn id="8" idx="3"/>
            <a:endCxn id="7" idx="7"/>
          </p:cNvCxnSpPr>
          <p:nvPr/>
        </p:nvCxnSpPr>
        <p:spPr bwMode="auto">
          <a:xfrm rot="5400000">
            <a:off x="3861376" y="4212656"/>
            <a:ext cx="1390494" cy="1319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直線コネクタ 40"/>
          <p:cNvCxnSpPr>
            <a:stCxn id="8" idx="4"/>
            <a:endCxn id="9" idx="0"/>
          </p:cNvCxnSpPr>
          <p:nvPr/>
        </p:nvCxnSpPr>
        <p:spPr bwMode="auto">
          <a:xfrm rot="5400000">
            <a:off x="4699497" y="4872175"/>
            <a:ext cx="128587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線コネクタ 41"/>
          <p:cNvCxnSpPr>
            <a:stCxn id="10" idx="3"/>
            <a:endCxn id="9" idx="7"/>
          </p:cNvCxnSpPr>
          <p:nvPr/>
        </p:nvCxnSpPr>
        <p:spPr bwMode="auto">
          <a:xfrm rot="5400000">
            <a:off x="5540157" y="4891312"/>
            <a:ext cx="604682" cy="74753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テキスト ボックス 42"/>
          <p:cNvSpPr txBox="1"/>
          <p:nvPr/>
        </p:nvSpPr>
        <p:spPr>
          <a:xfrm>
            <a:off x="3306463" y="5086481"/>
            <a:ext cx="184731" cy="461665"/>
          </a:xfrm>
          <a:prstGeom prst="rect">
            <a:avLst/>
          </a:prstGeom>
          <a:noFill/>
        </p:spPr>
        <p:txBody>
          <a:bodyPr wrap="none" rtlCol="0">
            <a:spAutoFit/>
          </a:bodyPr>
          <a:lstStyle/>
          <a:p>
            <a:endParaRPr kumimoji="1" lang="ja-JP" altLang="en-US" dirty="0"/>
          </a:p>
        </p:txBody>
      </p:sp>
      <p:pic>
        <p:nvPicPr>
          <p:cNvPr id="3083" name="Picture 11" descr="C:\Documents and Settings\KIYOSHI\Local Settings\Temporary Internet Files\Content.IE5\B815AZPY\MCj02134270000[1].wmf"/>
          <p:cNvPicPr>
            <a:picLocks noChangeAspect="1" noChangeArrowheads="1"/>
          </p:cNvPicPr>
          <p:nvPr/>
        </p:nvPicPr>
        <p:blipFill>
          <a:blip r:embed="rId22" cstate="print"/>
          <a:srcRect/>
          <a:stretch>
            <a:fillRect/>
          </a:stretch>
        </p:blipFill>
        <p:spPr bwMode="auto">
          <a:xfrm>
            <a:off x="3571868" y="3729159"/>
            <a:ext cx="303833" cy="693228"/>
          </a:xfrm>
          <a:prstGeom prst="rect">
            <a:avLst/>
          </a:prstGeom>
          <a:noFill/>
        </p:spPr>
      </p:pic>
      <p:pic>
        <p:nvPicPr>
          <p:cNvPr id="94" name="Picture 11" descr="C:\Documents and Settings\KIYOSHI\Local Settings\Temporary Internet Files\Content.IE5\B815AZPY\MCj02134270000[1].wmf"/>
          <p:cNvPicPr>
            <a:picLocks noChangeAspect="1" noChangeArrowheads="1"/>
          </p:cNvPicPr>
          <p:nvPr/>
        </p:nvPicPr>
        <p:blipFill>
          <a:blip r:embed="rId22" cstate="print"/>
          <a:srcRect/>
          <a:stretch>
            <a:fillRect/>
          </a:stretch>
        </p:blipFill>
        <p:spPr bwMode="auto">
          <a:xfrm>
            <a:off x="5143504" y="3657721"/>
            <a:ext cx="303833" cy="693228"/>
          </a:xfrm>
          <a:prstGeom prst="rect">
            <a:avLst/>
          </a:prstGeom>
          <a:noFill/>
        </p:spPr>
      </p:pic>
      <p:pic>
        <p:nvPicPr>
          <p:cNvPr id="95" name="Picture 11" descr="C:\Documents and Settings\KIYOSHI\Local Settings\Temporary Internet Files\Content.IE5\B815AZPY\MCj02134270000[1].wmf"/>
          <p:cNvPicPr>
            <a:picLocks noChangeAspect="1" noChangeArrowheads="1"/>
          </p:cNvPicPr>
          <p:nvPr/>
        </p:nvPicPr>
        <p:blipFill>
          <a:blip r:embed="rId22" cstate="print"/>
          <a:srcRect/>
          <a:stretch>
            <a:fillRect/>
          </a:stretch>
        </p:blipFill>
        <p:spPr bwMode="auto">
          <a:xfrm>
            <a:off x="6215074" y="4443539"/>
            <a:ext cx="303833" cy="693228"/>
          </a:xfrm>
          <a:prstGeom prst="rect">
            <a:avLst/>
          </a:prstGeom>
          <a:noFill/>
        </p:spPr>
      </p:pic>
      <p:pic>
        <p:nvPicPr>
          <p:cNvPr id="96" name="Picture 11" descr="C:\Documents and Settings\KIYOSHI\Local Settings\Temporary Internet Files\Content.IE5\B815AZPY\MCj02134270000[1].wmf"/>
          <p:cNvPicPr>
            <a:picLocks noChangeAspect="1" noChangeArrowheads="1"/>
          </p:cNvPicPr>
          <p:nvPr/>
        </p:nvPicPr>
        <p:blipFill>
          <a:blip r:embed="rId22" cstate="print"/>
          <a:srcRect/>
          <a:stretch>
            <a:fillRect/>
          </a:stretch>
        </p:blipFill>
        <p:spPr bwMode="auto">
          <a:xfrm>
            <a:off x="5143504" y="5229357"/>
            <a:ext cx="303833" cy="693228"/>
          </a:xfrm>
          <a:prstGeom prst="rect">
            <a:avLst/>
          </a:prstGeom>
          <a:noFill/>
        </p:spPr>
      </p:pic>
      <p:sp>
        <p:nvSpPr>
          <p:cNvPr id="141" name="爆発 1 140"/>
          <p:cNvSpPr/>
          <p:nvPr/>
        </p:nvSpPr>
        <p:spPr>
          <a:xfrm>
            <a:off x="4357686" y="4657853"/>
            <a:ext cx="428625" cy="428625"/>
          </a:xfrm>
          <a:prstGeom prst="irregularSeal1">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1.11111E-6 C 0.01857 0.0199 0.03246 0.22569 0.01371 0.24143 C -0.00504 0.25717 -0.1125 0.1368 -0.11215 0.09421 C -0.11181 0.05162 -0.00382 -0.03935 0.01545 -0.01366 C 0.03472 0.01203 0.02465 0.22662 0.00347 0.24838 C -0.01771 0.27014 -0.11389 0.15903 -0.11215 0.11736 C -0.11042 0.07569 -0.00556 -0.02292 0.01371 -0.00232 C 0.03298 0.01828 0.02135 0.21921 0.00347 0.24143 C -0.01441 0.26365 -0.09427 0.17083 -0.09306 0.13102 C -0.09184 0.0912 -0.00677 -0.01991 0.01041 0.00231 C 0.0276 0.02453 0.02847 0.24444 0.01041 0.26435 C -0.00764 0.28426 -0.09618 0.16574 -0.09827 0.12199 C -0.10035 0.07824 -0.01858 -0.01991 2.5E-6 -1.11111E-6 Z " pathEditMode="relative" ptsTypes="aaaaaaaaaaaaa">
                                      <p:cBhvr>
                                        <p:cTn id="6" dur="2000" fill="hold"/>
                                        <p:tgtEl>
                                          <p:spTgt spid="308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8.88889E-6 2.96296E-6 C -0.06962 0.11458 -0.13924 0.22916 -0.16737 0.22754 C -0.19549 0.22592 -0.1941 0.0324 -0.1691 -0.00926 C -0.1441 -0.05093 -0.01876 -0.06436 -0.01737 -0.02292 C -0.01598 0.01852 -0.13351 0.23541 -0.16042 0.23912 C -0.18733 0.24282 -0.20608 0.04514 -0.17935 2.96296E-6 C -0.15261 -0.04514 -0.00278 -0.07246 -8.88889E-6 -0.03218 C 0.00277 0.0081 -0.13195 0.23773 -0.16216 0.24143 C -0.19237 0.24514 -0.20643 0.03518 -0.18108 -0.00926 C -0.15573 -0.05371 -0.01233 -0.06551 -0.01042 -0.02523 C -0.00851 0.01504 -0.14219 0.22731 -0.1691 0.23217 C -0.19601 0.23703 -0.19862 0.04791 -0.1724 0.00463 C -0.14619 -0.03866 -0.07917 -0.03311 -0.01216 -0.02755 " pathEditMode="relative" ptsTypes="aaaaaaaaaaaaA">
                                      <p:cBhvr>
                                        <p:cTn id="8" dur="2000" fill="hold"/>
                                        <p:tgtEl>
                                          <p:spTgt spid="94"/>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2.77778E-6 -6.2963E-6 C -0.07917 0.02059 -0.15816 0.04143 -0.16215 0.00231 C -0.16615 -0.03681 -0.05052 -0.23079 -0.02413 -0.2345 C 0.00226 -0.2382 0.02048 -0.05927 -0.00347 -0.02061 C -0.02743 0.01805 -0.16372 0.03819 -0.16736 -0.00232 C -0.17101 -0.04283 -0.05313 -0.26089 -0.02587 -0.26436 C 0.00139 -0.26783 0.02031 -0.06667 -0.00347 -0.02292 C -0.02726 0.02083 -0.16684 0.0368 -0.16893 -0.00232 C -0.17101 -0.04144 -0.04236 -0.2632 -0.01563 -0.25741 C 0.01111 -0.25163 0.01632 -0.01297 -0.00868 0.03217 C -0.03368 0.07731 -0.1625 0.06064 -0.16563 0.01388 C -0.16875 -0.03288 -0.05434 -0.24191 -0.02761 -0.24839 C -0.00087 -0.25487 -0.00955 -0.06436 -0.00521 -0.02524 " pathEditMode="relative" ptsTypes="aaaaaaaaaaaaA">
                                      <p:cBhvr>
                                        <p:cTn id="10" dur="2000" fill="hold"/>
                                        <p:tgtEl>
                                          <p:spTgt spid="9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7.77778E-6 6.66667E-6 C -0.04288 0.07177 -0.08576 0.14376 -0.10503 0.12431 C -0.1243 0.10487 -0.13489 -0.09097 -0.11545 -0.11712 C -0.096 -0.14328 0.00955 -0.07198 0.01216 -0.03217 C 0.01476 0.00765 -0.07933 0.13565 -0.09999 0.122 C -0.12065 0.10834 -0.12517 -0.0868 -0.11197 -0.11481 C -0.09878 -0.14282 -0.02204 -0.0861 -0.02065 -0.04583 C -0.01927 -0.00555 -0.08715 0.13843 -0.10329 0.12663 C -0.11944 0.11482 -0.13906 -0.09536 -0.11718 -0.11712 C -0.09531 -0.13888 0.02587 -0.04467 0.02761 -0.00439 C 0.02935 0.03589 -0.08402 0.14538 -0.10677 0.12431 C -0.12951 0.10325 -0.1243 -0.10462 -0.1085 -0.13101 C -0.0927 -0.1574 -0.05243 -0.09583 -0.01197 -0.03425 " pathEditMode="relative" ptsTypes="aaaaaaaaaaaaA">
                                      <p:cBhvr>
                                        <p:cTn id="12" dur="2000" fill="hold"/>
                                        <p:tgtEl>
                                          <p:spTgt spid="95"/>
                                        </p:tgtEl>
                                        <p:attrNameLst>
                                          <p:attrName>ppt_x</p:attrName>
                                          <p:attrName>ppt_y</p:attrName>
                                        </p:attrNameLst>
                                      </p:cBhvr>
                                    </p:animMotion>
                                  </p:childTnLst>
                                </p:cTn>
                              </p:par>
                              <p:par>
                                <p:cTn id="13" presetID="55"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anim calcmode="lin" valueType="num">
                                      <p:cBhvr>
                                        <p:cTn id="15" dur="1000" fill="hold"/>
                                        <p:tgtEl>
                                          <p:spTgt spid="141"/>
                                        </p:tgtEl>
                                        <p:attrNameLst>
                                          <p:attrName>ppt_w</p:attrName>
                                        </p:attrNameLst>
                                      </p:cBhvr>
                                      <p:tavLst>
                                        <p:tav tm="0">
                                          <p:val>
                                            <p:strVal val="#ppt_w*0.70"/>
                                          </p:val>
                                        </p:tav>
                                        <p:tav tm="100000">
                                          <p:val>
                                            <p:strVal val="#ppt_w"/>
                                          </p:val>
                                        </p:tav>
                                      </p:tavLst>
                                    </p:anim>
                                    <p:anim calcmode="lin" valueType="num">
                                      <p:cBhvr>
                                        <p:cTn id="16" dur="1000" fill="hold"/>
                                        <p:tgtEl>
                                          <p:spTgt spid="141"/>
                                        </p:tgtEl>
                                        <p:attrNameLst>
                                          <p:attrName>ppt_h</p:attrName>
                                        </p:attrNameLst>
                                      </p:cBhvr>
                                      <p:tavLst>
                                        <p:tav tm="0">
                                          <p:val>
                                            <p:strVal val="#ppt_h"/>
                                          </p:val>
                                        </p:tav>
                                        <p:tav tm="100000">
                                          <p:val>
                                            <p:strVal val="#ppt_h"/>
                                          </p:val>
                                        </p:tav>
                                      </p:tavLst>
                                    </p:anim>
                                    <p:animEffect transition="in" filter="fade">
                                      <p:cBhvr>
                                        <p:cTn id="17" dur="10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rctx="PPT">
                                        <p:cTn id="21" dur="indefinite"/>
                                        <p:tgtEl>
                                          <p:spTgt spid="21"/>
                                        </p:tgtEl>
                                        <p:attrNameLst>
                                          <p:attrName>style.opacity</p:attrName>
                                        </p:attrNameLst>
                                      </p:cBhvr>
                                      <p:to>
                                        <p:strVal val="0.5"/>
                                      </p:to>
                                    </p:set>
                                    <p:animEffect filter="image" prLst="opacity: 0.5">
                                      <p:cBhvr rctx="IE">
                                        <p:cTn id="22" dur="indefinite"/>
                                        <p:tgtEl>
                                          <p:spTgt spid="21"/>
                                        </p:tgtEl>
                                      </p:cBhvr>
                                    </p:animEffect>
                                  </p:childTnLst>
                                </p:cTn>
                              </p:par>
                              <p:par>
                                <p:cTn id="23" presetID="9" presetClass="emph" presetSubtype="0" grpId="0" nodeType="withEffect">
                                  <p:stCondLst>
                                    <p:cond delay="0"/>
                                  </p:stCondLst>
                                  <p:childTnLst>
                                    <p:set>
                                      <p:cBhvr rctx="PPT">
                                        <p:cTn id="24" dur="indefinite"/>
                                        <p:tgtEl>
                                          <p:spTgt spid="22"/>
                                        </p:tgtEl>
                                        <p:attrNameLst>
                                          <p:attrName>style.opacity</p:attrName>
                                        </p:attrNameLst>
                                      </p:cBhvr>
                                      <p:to>
                                        <p:strVal val="0.5"/>
                                      </p:to>
                                    </p:set>
                                    <p:animEffect filter="image" prLst="opacity: 0.5">
                                      <p:cBhvr rctx="IE">
                                        <p:cTn id="25"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41"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eaLnBrk="1" hangingPunct="1">
              <a:defRPr/>
            </a:pPr>
            <a:r>
              <a:rPr lang="en-US" altLang="ja-JP" dirty="0" smtClean="0"/>
              <a:t>Smart Meter and Communications</a:t>
            </a:r>
            <a:endParaRPr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5</a:t>
            </a:fld>
            <a:endParaRPr lang="en-US" altLang="ja-JP"/>
          </a:p>
        </p:txBody>
      </p:sp>
      <p:pic>
        <p:nvPicPr>
          <p:cNvPr id="185346" name="Picture 2" descr="http://emblazeworld.files.wordpress.com/2009/05/smart-meter23.jpg"/>
          <p:cNvPicPr>
            <a:picLocks noChangeAspect="1" noChangeArrowheads="1"/>
          </p:cNvPicPr>
          <p:nvPr/>
        </p:nvPicPr>
        <p:blipFill>
          <a:blip r:embed="rId3" cstate="print"/>
          <a:srcRect/>
          <a:stretch>
            <a:fillRect/>
          </a:stretch>
        </p:blipFill>
        <p:spPr bwMode="auto">
          <a:xfrm>
            <a:off x="716058" y="1214422"/>
            <a:ext cx="7816382" cy="5116482"/>
          </a:xfrm>
          <a:prstGeom prst="rect">
            <a:avLst/>
          </a:prstGeom>
          <a:noFill/>
        </p:spPr>
      </p:pic>
      <p:pic>
        <p:nvPicPr>
          <p:cNvPr id="25602" name="Picture 2" descr="http://www.istockphoto.com/file_thumbview_approve/5882130/2/istockphoto_5882130-smart-meter.jpg"/>
          <p:cNvPicPr>
            <a:picLocks noChangeAspect="1" noChangeArrowheads="1"/>
          </p:cNvPicPr>
          <p:nvPr/>
        </p:nvPicPr>
        <p:blipFill>
          <a:blip r:embed="rId4" cstate="print"/>
          <a:srcRect/>
          <a:stretch>
            <a:fillRect/>
          </a:stretch>
        </p:blipFill>
        <p:spPr bwMode="auto">
          <a:xfrm>
            <a:off x="2571736" y="2143116"/>
            <a:ext cx="3619500" cy="2714626"/>
          </a:xfrm>
          <a:prstGeom prst="rect">
            <a:avLst/>
          </a:prstGeom>
          <a:noFill/>
        </p:spPr>
      </p:pic>
      <p:sp>
        <p:nvSpPr>
          <p:cNvPr id="6" name="角丸四角形吹き出し 5"/>
          <p:cNvSpPr/>
          <p:nvPr/>
        </p:nvSpPr>
        <p:spPr>
          <a:xfrm>
            <a:off x="467544" y="1988840"/>
            <a:ext cx="2376264" cy="1584176"/>
          </a:xfrm>
          <a:prstGeom prst="wedgeRoundRectCallout">
            <a:avLst>
              <a:gd name="adj1" fmla="val 72126"/>
              <a:gd name="adj2" fmla="val 28796"/>
              <a:gd name="adj3" fmla="val 16667"/>
            </a:avLst>
          </a:prstGeom>
        </p:spPr>
        <p:style>
          <a:lnRef idx="1">
            <a:schemeClr val="accent3"/>
          </a:lnRef>
          <a:fillRef idx="2">
            <a:schemeClr val="accent3"/>
          </a:fillRef>
          <a:effectRef idx="1">
            <a:schemeClr val="accent3"/>
          </a:effectRef>
          <a:fontRef idx="minor">
            <a:schemeClr val="dk1"/>
          </a:fontRef>
        </p:style>
        <p:txBody>
          <a:bodyPr wrap="none" rtlCol="0" anchor="ctr"/>
          <a:lstStyle/>
          <a:p>
            <a:pPr algn="ctr"/>
            <a:r>
              <a:rPr kumimoji="1" lang="en-US" altLang="ja-JP" sz="2800" b="1" u="sng" dirty="0" smtClean="0">
                <a:latin typeface="Times New Roman" pitchFamily="18" charset="0"/>
                <a:ea typeface="ＤＦ平成明朝体W7" pitchFamily="17" charset="-128"/>
                <a:cs typeface="Times New Roman" pitchFamily="18" charset="0"/>
              </a:rPr>
              <a:t>Sensor Device</a:t>
            </a:r>
          </a:p>
          <a:p>
            <a:pPr algn="ctr"/>
            <a:r>
              <a:rPr kumimoji="1" lang="en-US" altLang="ja-JP" dirty="0" smtClean="0">
                <a:latin typeface="Times New Roman" pitchFamily="18" charset="0"/>
                <a:ea typeface="ＤＦ平成明朝体W7" pitchFamily="17" charset="-128"/>
                <a:cs typeface="Times New Roman" pitchFamily="18" charset="0"/>
              </a:rPr>
              <a:t>Able to Monitor</a:t>
            </a:r>
          </a:p>
          <a:p>
            <a:pPr algn="ctr"/>
            <a:r>
              <a:rPr kumimoji="1" lang="en-US" altLang="ja-JP" dirty="0" smtClean="0">
                <a:latin typeface="Times New Roman" pitchFamily="18" charset="0"/>
                <a:ea typeface="ＤＦ平成明朝体W7" pitchFamily="17" charset="-128"/>
                <a:cs typeface="Times New Roman" pitchFamily="18" charset="0"/>
              </a:rPr>
              <a:t>the Usage</a:t>
            </a:r>
          </a:p>
          <a:p>
            <a:pPr algn="ctr"/>
            <a:r>
              <a:rPr kumimoji="1" lang="en-US" altLang="ja-JP" dirty="0" smtClean="0">
                <a:latin typeface="Times New Roman" pitchFamily="18" charset="0"/>
                <a:ea typeface="ＤＦ平成明朝体W7" pitchFamily="17" charset="-128"/>
                <a:cs typeface="Times New Roman" pitchFamily="18" charset="0"/>
              </a:rPr>
              <a:t>of Electricity</a:t>
            </a:r>
          </a:p>
        </p:txBody>
      </p:sp>
      <p:sp>
        <p:nvSpPr>
          <p:cNvPr id="7" name="角丸四角形 6"/>
          <p:cNvSpPr/>
          <p:nvPr/>
        </p:nvSpPr>
        <p:spPr>
          <a:xfrm>
            <a:off x="683568" y="5805264"/>
            <a:ext cx="7704856" cy="504056"/>
          </a:xfrm>
          <a:prstGeom prst="roundRect">
            <a:avLst/>
          </a:prstGeom>
          <a:solidFill>
            <a:srgbClr val="CCCCFF"/>
          </a:solidFill>
          <a:effectLst>
            <a:softEdge rad="3175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t>Smart </a:t>
            </a:r>
            <a:r>
              <a:rPr lang="en-US" altLang="ja-JP" dirty="0" smtClean="0"/>
              <a:t>Meters should be utilized </a:t>
            </a:r>
            <a:r>
              <a:rPr lang="en-US" altLang="ja-JP" dirty="0"/>
              <a:t>effectively </a:t>
            </a:r>
            <a:endParaRPr kumimoji="1" lang="ja-JP"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p:cTn id="7" dur="500" fill="hold"/>
                                        <p:tgtEl>
                                          <p:spTgt spid="25602"/>
                                        </p:tgtEl>
                                        <p:attrNameLst>
                                          <p:attrName>ppt_w</p:attrName>
                                        </p:attrNameLst>
                                      </p:cBhvr>
                                      <p:tavLst>
                                        <p:tav tm="0">
                                          <p:val>
                                            <p:fltVal val="0"/>
                                          </p:val>
                                        </p:tav>
                                        <p:tav tm="100000">
                                          <p:val>
                                            <p:strVal val="#ppt_w"/>
                                          </p:val>
                                        </p:tav>
                                      </p:tavLst>
                                    </p:anim>
                                    <p:anim calcmode="lin" valueType="num">
                                      <p:cBhvr>
                                        <p:cTn id="8" dur="500" fill="hold"/>
                                        <p:tgtEl>
                                          <p:spTgt spid="25602"/>
                                        </p:tgtEl>
                                        <p:attrNameLst>
                                          <p:attrName>ppt_h</p:attrName>
                                        </p:attrNameLst>
                                      </p:cBhvr>
                                      <p:tavLst>
                                        <p:tav tm="0">
                                          <p:val>
                                            <p:fltVal val="0"/>
                                          </p:val>
                                        </p:tav>
                                        <p:tav tm="100000">
                                          <p:val>
                                            <p:strVal val="#ppt_h"/>
                                          </p:val>
                                        </p:tav>
                                      </p:tavLst>
                                    </p:anim>
                                    <p:animEffect transition="in" filter="fade">
                                      <p:cBhvr>
                                        <p:cTn id="9" dur="500"/>
                                        <p:tgtEl>
                                          <p:spTgt spid="2560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Distributed Algorithm</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50</a:t>
            </a:fld>
            <a:endParaRPr lang="en-US" altLang="ja-JP"/>
          </a:p>
        </p:txBody>
      </p:sp>
      <p:pic>
        <p:nvPicPr>
          <p:cNvPr id="51202" name="Picture 2"/>
          <p:cNvPicPr>
            <a:picLocks noChangeAspect="1" noChangeArrowheads="1"/>
          </p:cNvPicPr>
          <p:nvPr/>
        </p:nvPicPr>
        <p:blipFill>
          <a:blip r:embed="rId3" cstate="print"/>
          <a:srcRect l="50621" t="18915" r="7079" b="31622"/>
          <a:stretch>
            <a:fillRect/>
          </a:stretch>
        </p:blipFill>
        <p:spPr bwMode="auto">
          <a:xfrm>
            <a:off x="899592" y="1186793"/>
            <a:ext cx="7186828" cy="512252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Simple Flow of the Process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51</a:t>
            </a:fld>
            <a:endParaRPr lang="en-US" altLang="ja-JP"/>
          </a:p>
        </p:txBody>
      </p:sp>
      <p:sp>
        <p:nvSpPr>
          <p:cNvPr id="6" name="フローチャート : 代替処理 5"/>
          <p:cNvSpPr/>
          <p:nvPr/>
        </p:nvSpPr>
        <p:spPr>
          <a:xfrm>
            <a:off x="2771800" y="1340768"/>
            <a:ext cx="3816424" cy="504056"/>
          </a:xfrm>
          <a:prstGeom prst="flowChartAlternateProcess">
            <a:avLst/>
          </a:prstGeom>
          <a:solidFill>
            <a:srgbClr val="FFFFFF"/>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latin typeface="+mj-lt"/>
              </a:rPr>
              <a:t>Input </a:t>
            </a:r>
            <a:r>
              <a:rPr kumimoji="1" lang="en-US" altLang="ja-JP" i="1" dirty="0" smtClean="0">
                <a:latin typeface="Times New Roman" pitchFamily="18" charset="0"/>
                <a:cs typeface="Times New Roman" pitchFamily="18" charset="0"/>
              </a:rPr>
              <a:t>C</a:t>
            </a:r>
            <a:r>
              <a:rPr kumimoji="1" lang="en-US" altLang="ja-JP" dirty="0" smtClean="0">
                <a:latin typeface="Times New Roman" pitchFamily="18" charset="0"/>
                <a:cs typeface="Times New Roman" pitchFamily="18" charset="0"/>
              </a:rPr>
              <a:t>(</a:t>
            </a:r>
            <a:r>
              <a:rPr kumimoji="1" lang="en-US" altLang="ja-JP" i="1" dirty="0" smtClean="0">
                <a:latin typeface="Times New Roman" pitchFamily="18" charset="0"/>
                <a:cs typeface="Times New Roman" pitchFamily="18" charset="0"/>
              </a:rPr>
              <a:t>v</a:t>
            </a:r>
            <a:r>
              <a:rPr kumimoji="1" lang="en-US" altLang="ja-JP" sz="1800" i="1" dirty="0" smtClean="0">
                <a:latin typeface="Times New Roman" pitchFamily="18" charset="0"/>
                <a:cs typeface="Times New Roman" pitchFamily="18" charset="0"/>
              </a:rPr>
              <a:t>i</a:t>
            </a:r>
            <a:r>
              <a:rPr kumimoji="1" lang="en-US" altLang="ja-JP" dirty="0" smtClean="0">
                <a:latin typeface="Times New Roman" pitchFamily="18" charset="0"/>
                <a:cs typeface="Times New Roman" pitchFamily="18" charset="0"/>
              </a:rPr>
              <a:t>) (</a:t>
            </a:r>
            <a:r>
              <a:rPr kumimoji="1" lang="en-US" altLang="ja-JP" i="1" dirty="0" err="1" smtClean="0">
                <a:latin typeface="Times New Roman" pitchFamily="18" charset="0"/>
                <a:cs typeface="Times New Roman" pitchFamily="18" charset="0"/>
              </a:rPr>
              <a:t>i</a:t>
            </a:r>
            <a:r>
              <a:rPr kumimoji="1" lang="en-US" altLang="ja-JP" i="1" dirty="0" smtClean="0">
                <a:latin typeface="Times New Roman" pitchFamily="18" charset="0"/>
                <a:cs typeface="Times New Roman" pitchFamily="18" charset="0"/>
              </a:rPr>
              <a:t> = 0, 1, …, </a:t>
            </a:r>
            <a:r>
              <a:rPr kumimoji="1" lang="en-US" altLang="ja-JP" dirty="0" smtClean="0">
                <a:latin typeface="Times New Roman" pitchFamily="18" charset="0"/>
                <a:cs typeface="Times New Roman" pitchFamily="18" charset="0"/>
              </a:rPr>
              <a:t>|</a:t>
            </a:r>
            <a:r>
              <a:rPr kumimoji="1" lang="en-US" altLang="ja-JP" i="1" dirty="0" smtClean="0">
                <a:latin typeface="Times New Roman" pitchFamily="18" charset="0"/>
                <a:cs typeface="Times New Roman" pitchFamily="18" charset="0"/>
              </a:rPr>
              <a:t>V</a:t>
            </a:r>
            <a:r>
              <a:rPr kumimoji="1" lang="en-US" altLang="ja-JP" dirty="0" smtClean="0">
                <a:latin typeface="Times New Roman" pitchFamily="18" charset="0"/>
                <a:cs typeface="Times New Roman" pitchFamily="18" charset="0"/>
              </a:rPr>
              <a:t>|)</a:t>
            </a:r>
            <a:endParaRPr kumimoji="1" lang="ja-JP" altLang="en-US" dirty="0">
              <a:latin typeface="+mj-lt"/>
            </a:endParaRPr>
          </a:p>
        </p:txBody>
      </p:sp>
      <p:sp>
        <p:nvSpPr>
          <p:cNvPr id="9" name="フローチャート : 代替処理 8"/>
          <p:cNvSpPr/>
          <p:nvPr/>
        </p:nvSpPr>
        <p:spPr>
          <a:xfrm>
            <a:off x="1907704" y="2276872"/>
            <a:ext cx="5544616" cy="720080"/>
          </a:xfrm>
          <a:prstGeom prst="flowChartAlternateProcess">
            <a:avLst/>
          </a:prstGeom>
          <a:solidFill>
            <a:srgbClr val="FFFFFF"/>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latin typeface="+mj-lt"/>
              </a:rPr>
              <a:t>Select one Tie-set </a:t>
            </a:r>
            <a:r>
              <a:rPr lang="en-US" altLang="ja-JP" i="1" dirty="0" smtClean="0">
                <a:latin typeface="+mj-lt"/>
              </a:rPr>
              <a:t>Li</a:t>
            </a:r>
            <a:r>
              <a:rPr kumimoji="1" lang="en-US" altLang="ja-JP" dirty="0" smtClean="0">
                <a:latin typeface="+mj-lt"/>
              </a:rPr>
              <a:t> where  max{</a:t>
            </a:r>
            <a:r>
              <a:rPr lang="en-US" altLang="ja-JP" i="1" dirty="0" smtClean="0">
                <a:latin typeface="Times New Roman" pitchFamily="18" charset="0"/>
                <a:cs typeface="Times New Roman" pitchFamily="18" charset="0"/>
              </a:rPr>
              <a:t>C</a:t>
            </a:r>
            <a:r>
              <a:rPr lang="en-US" altLang="ja-JP" dirty="0" smtClean="0">
                <a:latin typeface="Times New Roman" pitchFamily="18" charset="0"/>
                <a:cs typeface="Times New Roman" pitchFamily="18" charset="0"/>
              </a:rPr>
              <a:t>(</a:t>
            </a:r>
            <a:r>
              <a:rPr lang="en-US" altLang="ja-JP" i="1" dirty="0" smtClean="0">
                <a:latin typeface="Times New Roman" pitchFamily="18" charset="0"/>
                <a:cs typeface="Times New Roman" pitchFamily="18" charset="0"/>
              </a:rPr>
              <a:t>v</a:t>
            </a:r>
            <a:r>
              <a:rPr lang="en-US" altLang="ja-JP" sz="1800" i="1" dirty="0" smtClean="0">
                <a:latin typeface="Times New Roman" pitchFamily="18" charset="0"/>
                <a:cs typeface="Times New Roman" pitchFamily="18" charset="0"/>
              </a:rPr>
              <a:t>i</a:t>
            </a:r>
            <a:r>
              <a:rPr lang="en-US" altLang="ja-JP" dirty="0" smtClean="0">
                <a:latin typeface="Times New Roman" pitchFamily="18" charset="0"/>
                <a:cs typeface="Times New Roman" pitchFamily="18" charset="0"/>
              </a:rPr>
              <a:t>)</a:t>
            </a:r>
            <a:r>
              <a:rPr kumimoji="1" lang="en-US" altLang="ja-JP" dirty="0" smtClean="0">
                <a:latin typeface="+mj-lt"/>
              </a:rPr>
              <a:t>} – min{</a:t>
            </a:r>
            <a:r>
              <a:rPr lang="en-US" altLang="ja-JP" i="1" dirty="0" smtClean="0">
                <a:latin typeface="Times New Roman" pitchFamily="18" charset="0"/>
                <a:cs typeface="Times New Roman" pitchFamily="18" charset="0"/>
              </a:rPr>
              <a:t>C</a:t>
            </a:r>
            <a:r>
              <a:rPr lang="en-US" altLang="ja-JP" dirty="0" smtClean="0">
                <a:latin typeface="Times New Roman" pitchFamily="18" charset="0"/>
                <a:cs typeface="Times New Roman" pitchFamily="18" charset="0"/>
              </a:rPr>
              <a:t>(</a:t>
            </a:r>
            <a:r>
              <a:rPr lang="en-US" altLang="ja-JP" i="1" dirty="0" smtClean="0">
                <a:latin typeface="Times New Roman" pitchFamily="18" charset="0"/>
                <a:cs typeface="Times New Roman" pitchFamily="18" charset="0"/>
              </a:rPr>
              <a:t>v</a:t>
            </a:r>
            <a:r>
              <a:rPr lang="en-US" altLang="ja-JP" sz="1800" i="1" dirty="0" smtClean="0">
                <a:latin typeface="Times New Roman" pitchFamily="18" charset="0"/>
                <a:cs typeface="Times New Roman" pitchFamily="18" charset="0"/>
              </a:rPr>
              <a:t>i</a:t>
            </a:r>
            <a:r>
              <a:rPr lang="en-US" altLang="ja-JP" dirty="0" smtClean="0">
                <a:latin typeface="Times New Roman" pitchFamily="18" charset="0"/>
                <a:cs typeface="Times New Roman" pitchFamily="18" charset="0"/>
              </a:rPr>
              <a:t>)</a:t>
            </a:r>
            <a:r>
              <a:rPr kumimoji="1" lang="en-US" altLang="ja-JP" dirty="0" smtClean="0">
                <a:latin typeface="+mj-lt"/>
              </a:rPr>
              <a:t>} is the biggest </a:t>
            </a:r>
            <a:endParaRPr lang="en-US" altLang="ja-JP" sz="1800" i="1" dirty="0" smtClean="0">
              <a:latin typeface="+mj-lt"/>
            </a:endParaRPr>
          </a:p>
        </p:txBody>
      </p:sp>
      <p:sp>
        <p:nvSpPr>
          <p:cNvPr id="10" name="フローチャート : 代替処理 9"/>
          <p:cNvSpPr/>
          <p:nvPr/>
        </p:nvSpPr>
        <p:spPr>
          <a:xfrm>
            <a:off x="2771800" y="3429000"/>
            <a:ext cx="3816424" cy="504056"/>
          </a:xfrm>
          <a:prstGeom prst="flowChartAlternateProcess">
            <a:avLst/>
          </a:prstGeom>
          <a:solidFill>
            <a:srgbClr val="FFFFFF"/>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smtClean="0">
                <a:latin typeface="+mj-lt"/>
              </a:rPr>
              <a:t>Average node costs in </a:t>
            </a:r>
            <a:r>
              <a:rPr lang="en-US" altLang="ja-JP" i="1" dirty="0" smtClean="0">
                <a:latin typeface="Times New Roman" pitchFamily="18" charset="0"/>
                <a:cs typeface="Times New Roman" pitchFamily="18" charset="0"/>
              </a:rPr>
              <a:t>L</a:t>
            </a:r>
            <a:r>
              <a:rPr lang="en-US" altLang="ja-JP" sz="1800" i="1" dirty="0" smtClean="0">
                <a:latin typeface="Times New Roman" pitchFamily="18" charset="0"/>
                <a:cs typeface="Times New Roman" pitchFamily="18" charset="0"/>
              </a:rPr>
              <a:t>i</a:t>
            </a:r>
            <a:r>
              <a:rPr lang="en-US" altLang="ja-JP" dirty="0" smtClean="0">
                <a:latin typeface="Times New Roman" pitchFamily="18" charset="0"/>
                <a:cs typeface="Times New Roman" pitchFamily="18" charset="0"/>
              </a:rPr>
              <a:t> </a:t>
            </a:r>
            <a:endParaRPr kumimoji="1" lang="ja-JP" altLang="en-US" dirty="0">
              <a:latin typeface="Times New Roman" pitchFamily="18" charset="0"/>
              <a:cs typeface="Times New Roman" pitchFamily="18" charset="0"/>
            </a:endParaRPr>
          </a:p>
        </p:txBody>
      </p:sp>
      <p:cxnSp>
        <p:nvCxnSpPr>
          <p:cNvPr id="12" name="直線矢印コネクタ 11"/>
          <p:cNvCxnSpPr>
            <a:stCxn id="6" idx="2"/>
            <a:endCxn id="9" idx="0"/>
          </p:cNvCxnSpPr>
          <p:nvPr/>
        </p:nvCxnSpPr>
        <p:spPr>
          <a:xfrm rot="5400000">
            <a:off x="4463988" y="2060848"/>
            <a:ext cx="432048"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14" idx="3"/>
            <a:endCxn id="9" idx="3"/>
          </p:cNvCxnSpPr>
          <p:nvPr/>
        </p:nvCxnSpPr>
        <p:spPr>
          <a:xfrm flipV="1">
            <a:off x="5724128" y="2636912"/>
            <a:ext cx="1728192" cy="2088232"/>
          </a:xfrm>
          <a:prstGeom prst="curvedConnector3">
            <a:avLst>
              <a:gd name="adj1" fmla="val 15966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9" idx="2"/>
            <a:endCxn id="10" idx="0"/>
          </p:cNvCxnSpPr>
          <p:nvPr/>
        </p:nvCxnSpPr>
        <p:spPr>
          <a:xfrm rot="5400000">
            <a:off x="4463988" y="3212976"/>
            <a:ext cx="432048"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0" idx="2"/>
          </p:cNvCxnSpPr>
          <p:nvPr/>
        </p:nvCxnSpPr>
        <p:spPr>
          <a:xfrm rot="5400000">
            <a:off x="4535996" y="4077072"/>
            <a:ext cx="2880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endCxn id="27" idx="0"/>
          </p:cNvCxnSpPr>
          <p:nvPr/>
        </p:nvCxnSpPr>
        <p:spPr>
          <a:xfrm rot="5400000">
            <a:off x="4427984" y="5409220"/>
            <a:ext cx="504056"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フローチャート : 結合子 26"/>
          <p:cNvSpPr/>
          <p:nvPr/>
        </p:nvSpPr>
        <p:spPr>
          <a:xfrm>
            <a:off x="4427984" y="5661248"/>
            <a:ext cx="504056" cy="504056"/>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4730901" y="5085184"/>
            <a:ext cx="633187" cy="461665"/>
          </a:xfrm>
          <a:prstGeom prst="rect">
            <a:avLst/>
          </a:prstGeom>
          <a:noFill/>
        </p:spPr>
        <p:txBody>
          <a:bodyPr wrap="none" rtlCol="0">
            <a:spAutoFit/>
          </a:bodyPr>
          <a:lstStyle/>
          <a:p>
            <a:r>
              <a:rPr kumimoji="1" lang="en-US" altLang="ja-JP" dirty="0" smtClean="0"/>
              <a:t>Yes</a:t>
            </a:r>
            <a:endParaRPr kumimoji="1" lang="ja-JP" altLang="en-US" dirty="0"/>
          </a:p>
        </p:txBody>
      </p:sp>
      <p:sp>
        <p:nvSpPr>
          <p:cNvPr id="65" name="テキスト ボックス 64"/>
          <p:cNvSpPr txBox="1"/>
          <p:nvPr/>
        </p:nvSpPr>
        <p:spPr>
          <a:xfrm>
            <a:off x="5796136" y="4221088"/>
            <a:ext cx="561372" cy="461665"/>
          </a:xfrm>
          <a:prstGeom prst="rect">
            <a:avLst/>
          </a:prstGeom>
          <a:noFill/>
        </p:spPr>
        <p:txBody>
          <a:bodyPr wrap="none" rtlCol="0">
            <a:spAutoFit/>
          </a:bodyPr>
          <a:lstStyle/>
          <a:p>
            <a:r>
              <a:rPr kumimoji="1" lang="en-US" altLang="ja-JP" dirty="0" smtClean="0"/>
              <a:t>No</a:t>
            </a:r>
            <a:endParaRPr kumimoji="1" lang="ja-JP" altLang="en-US" dirty="0"/>
          </a:p>
        </p:txBody>
      </p:sp>
      <p:grpSp>
        <p:nvGrpSpPr>
          <p:cNvPr id="4" name="グループ化 72"/>
          <p:cNvGrpSpPr/>
          <p:nvPr/>
        </p:nvGrpSpPr>
        <p:grpSpPr>
          <a:xfrm>
            <a:off x="1475656" y="5293248"/>
            <a:ext cx="2808312" cy="1232096"/>
            <a:chOff x="1403648" y="5365256"/>
            <a:chExt cx="2520280" cy="1232096"/>
          </a:xfrm>
        </p:grpSpPr>
        <p:sp>
          <p:nvSpPr>
            <p:cNvPr id="37" name="ホームベース 36"/>
            <p:cNvSpPr/>
            <p:nvPr/>
          </p:nvSpPr>
          <p:spPr>
            <a:xfrm>
              <a:off x="1403648" y="5365256"/>
              <a:ext cx="2520280" cy="1232096"/>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dirty="0" smtClean="0"/>
                <a:t>Output: </a:t>
              </a:r>
            </a:p>
            <a:p>
              <a:pPr algn="ctr"/>
              <a:endParaRPr lang="en-US" altLang="ja-JP" dirty="0" smtClean="0"/>
            </a:p>
            <a:p>
              <a:pPr algn="ctr"/>
              <a:endParaRPr kumimoji="1" lang="en-US" altLang="ja-JP" dirty="0" smtClean="0"/>
            </a:p>
          </p:txBody>
        </p:sp>
        <p:graphicFrame>
          <p:nvGraphicFramePr>
            <p:cNvPr id="42" name="オブジェクト 41"/>
            <p:cNvGraphicFramePr>
              <a:graphicFrameLocks noChangeAspect="1"/>
            </p:cNvGraphicFramePr>
            <p:nvPr/>
          </p:nvGraphicFramePr>
          <p:xfrm>
            <a:off x="1475656" y="5779790"/>
            <a:ext cx="2171700" cy="817562"/>
          </p:xfrm>
          <a:graphic>
            <a:graphicData uri="http://schemas.openxmlformats.org/presentationml/2006/ole">
              <mc:AlternateContent xmlns:mc="http://schemas.openxmlformats.org/markup-compatibility/2006">
                <mc:Choice xmlns:v="urn:schemas-microsoft-com:vml" Requires="v">
                  <p:oleObj spid="_x0000_s196726" name="数式" r:id="rId4" imgW="1282680" imgH="482400" progId="Equation.3">
                    <p:embed/>
                  </p:oleObj>
                </mc:Choice>
                <mc:Fallback>
                  <p:oleObj name="数式" r:id="rId4" imgW="1282680" imgH="482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5779790"/>
                          <a:ext cx="2171700" cy="817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グループ化 45"/>
          <p:cNvGrpSpPr/>
          <p:nvPr/>
        </p:nvGrpSpPr>
        <p:grpSpPr>
          <a:xfrm>
            <a:off x="3635896" y="4221088"/>
            <a:ext cx="2088232" cy="1008112"/>
            <a:chOff x="3491880" y="4509120"/>
            <a:chExt cx="2088232" cy="1008112"/>
          </a:xfrm>
        </p:grpSpPr>
        <p:sp>
          <p:nvSpPr>
            <p:cNvPr id="14" name="フローチャート : 判断 13"/>
            <p:cNvSpPr/>
            <p:nvPr/>
          </p:nvSpPr>
          <p:spPr>
            <a:xfrm>
              <a:off x="3491880" y="4509120"/>
              <a:ext cx="2088232" cy="1008112"/>
            </a:xfrm>
            <a:prstGeom prst="flowChartDecision">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0114" name="Object 2"/>
            <p:cNvGraphicFramePr>
              <a:graphicFrameLocks noChangeAspect="1"/>
            </p:cNvGraphicFramePr>
            <p:nvPr/>
          </p:nvGraphicFramePr>
          <p:xfrm>
            <a:off x="4002534" y="4725095"/>
            <a:ext cx="1068388" cy="504825"/>
          </p:xfrm>
          <a:graphic>
            <a:graphicData uri="http://schemas.openxmlformats.org/presentationml/2006/ole">
              <mc:AlternateContent xmlns:mc="http://schemas.openxmlformats.org/markup-compatibility/2006">
                <mc:Choice xmlns:v="urn:schemas-microsoft-com:vml" Requires="v">
                  <p:oleObj spid="_x0000_s196727" name="数式" r:id="rId6" imgW="431640" imgH="203040" progId="Equation.3">
                    <p:embed/>
                  </p:oleObj>
                </mc:Choice>
                <mc:Fallback>
                  <p:oleObj name="数式" r:id="rId6" imgW="431640" imgH="2030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534" y="4725095"/>
                          <a:ext cx="106838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Simulation Results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52</a:t>
            </a:fld>
            <a:endParaRPr lang="en-US" altLang="ja-JP"/>
          </a:p>
        </p:txBody>
      </p:sp>
      <p:pic>
        <p:nvPicPr>
          <p:cNvPr id="5" name="コンテンツ プレースホルダ 4"/>
          <p:cNvPicPr>
            <a:picLocks noGrp="1"/>
          </p:cNvPicPr>
          <p:nvPr>
            <p:ph sz="quarter" idx="1"/>
          </p:nvPr>
        </p:nvPicPr>
        <p:blipFill>
          <a:blip r:embed="rId3" cstate="print"/>
          <a:srcRect/>
          <a:stretch>
            <a:fillRect/>
          </a:stretch>
        </p:blipFill>
        <p:spPr bwMode="auto">
          <a:xfrm>
            <a:off x="467544" y="1196753"/>
            <a:ext cx="4392488" cy="2592288"/>
          </a:xfrm>
          <a:prstGeom prst="rect">
            <a:avLst/>
          </a:prstGeom>
          <a:noFill/>
          <a:ln w="9525">
            <a:noFill/>
            <a:miter lim="800000"/>
            <a:headEnd/>
            <a:tailEnd/>
          </a:ln>
        </p:spPr>
      </p:pic>
      <p:pic>
        <p:nvPicPr>
          <p:cNvPr id="6" name="図 5"/>
          <p:cNvPicPr/>
          <p:nvPr/>
        </p:nvPicPr>
        <p:blipFill>
          <a:blip r:embed="rId4" cstate="print"/>
          <a:srcRect/>
          <a:stretch>
            <a:fillRect/>
          </a:stretch>
        </p:blipFill>
        <p:spPr bwMode="auto">
          <a:xfrm>
            <a:off x="4513485" y="1196752"/>
            <a:ext cx="3946947" cy="2384475"/>
          </a:xfrm>
          <a:prstGeom prst="rect">
            <a:avLst/>
          </a:prstGeom>
          <a:noFill/>
          <a:ln w="9525">
            <a:noFill/>
            <a:miter lim="800000"/>
            <a:headEnd/>
            <a:tailEnd/>
          </a:ln>
        </p:spPr>
      </p:pic>
      <p:pic>
        <p:nvPicPr>
          <p:cNvPr id="7" name="図 6"/>
          <p:cNvPicPr/>
          <p:nvPr/>
        </p:nvPicPr>
        <p:blipFill>
          <a:blip r:embed="rId5" cstate="print"/>
          <a:srcRect/>
          <a:stretch>
            <a:fillRect/>
          </a:stretch>
        </p:blipFill>
        <p:spPr bwMode="auto">
          <a:xfrm>
            <a:off x="467544" y="3717032"/>
            <a:ext cx="4212188" cy="2668668"/>
          </a:xfrm>
          <a:prstGeom prst="rect">
            <a:avLst/>
          </a:prstGeom>
          <a:noFill/>
          <a:ln w="9525">
            <a:noFill/>
            <a:miter lim="800000"/>
            <a:headEnd/>
            <a:tailEnd/>
          </a:ln>
        </p:spPr>
      </p:pic>
      <p:pic>
        <p:nvPicPr>
          <p:cNvPr id="8" name="図 7"/>
          <p:cNvPicPr/>
          <p:nvPr/>
        </p:nvPicPr>
        <p:blipFill>
          <a:blip r:embed="rId6" cstate="print"/>
          <a:srcRect/>
          <a:stretch>
            <a:fillRect/>
          </a:stretch>
        </p:blipFill>
        <p:spPr bwMode="auto">
          <a:xfrm>
            <a:off x="4644008" y="3789040"/>
            <a:ext cx="4018955" cy="245648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Tie-Set Graph Theory</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53</a:t>
            </a:fld>
            <a:endParaRPr lang="en-US" altLang="ja-JP"/>
          </a:p>
        </p:txBody>
      </p:sp>
      <p:pic>
        <p:nvPicPr>
          <p:cNvPr id="95235" name="Picture 3"/>
          <p:cNvPicPr>
            <a:picLocks noChangeAspect="1" noChangeArrowheads="1"/>
          </p:cNvPicPr>
          <p:nvPr/>
        </p:nvPicPr>
        <p:blipFill>
          <a:blip r:embed="rId3" cstate="print"/>
          <a:srcRect/>
          <a:stretch>
            <a:fillRect/>
          </a:stretch>
        </p:blipFill>
        <p:spPr bwMode="auto">
          <a:xfrm>
            <a:off x="827584" y="1293786"/>
            <a:ext cx="7434903" cy="487151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Existing Protocols Focusing on Loops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54</a:t>
            </a:fld>
            <a:endParaRPr lang="en-US" altLang="ja-JP"/>
          </a:p>
        </p:txBody>
      </p:sp>
      <p:pic>
        <p:nvPicPr>
          <p:cNvPr id="96258" name="Picture 2"/>
          <p:cNvPicPr>
            <a:picLocks noGrp="1" noChangeAspect="1" noChangeArrowheads="1"/>
          </p:cNvPicPr>
          <p:nvPr>
            <p:ph sz="quarter" idx="1"/>
          </p:nvPr>
        </p:nvPicPr>
        <p:blipFill>
          <a:blip r:embed="rId3" cstate="print"/>
          <a:srcRect/>
          <a:stretch>
            <a:fillRect/>
          </a:stretch>
        </p:blipFill>
        <p:spPr bwMode="auto">
          <a:xfrm>
            <a:off x="827584" y="1340768"/>
            <a:ext cx="7561644" cy="479950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l="50621" t="18915" r="7079" b="31622"/>
          <a:stretch>
            <a:fillRect/>
          </a:stretch>
        </p:blipFill>
        <p:spPr bwMode="auto">
          <a:xfrm>
            <a:off x="899592" y="1186793"/>
            <a:ext cx="7186828" cy="5122527"/>
          </a:xfrm>
          <a:prstGeom prst="rect">
            <a:avLst/>
          </a:prstGeom>
          <a:noFill/>
          <a:ln w="9525">
            <a:noFill/>
            <a:miter lim="800000"/>
            <a:headEnd/>
            <a:tailEnd/>
          </a:ln>
        </p:spPr>
      </p:pic>
      <p:sp>
        <p:nvSpPr>
          <p:cNvPr id="2" name="タイトル 1"/>
          <p:cNvSpPr>
            <a:spLocks noGrp="1"/>
          </p:cNvSpPr>
          <p:nvPr>
            <p:ph type="title"/>
          </p:nvPr>
        </p:nvSpPr>
        <p:spPr/>
        <p:txBody>
          <a:bodyPr/>
          <a:lstStyle/>
          <a:p>
            <a:r>
              <a:rPr lang="en-US" altLang="ja-JP" dirty="0" smtClean="0"/>
              <a:t>Flow of the Process</a:t>
            </a:r>
            <a:endParaRPr kumimoji="1" lang="ja-JP" altLang="en-US" dirty="0"/>
          </a:p>
        </p:txBody>
      </p:sp>
      <p:sp>
        <p:nvSpPr>
          <p:cNvPr id="3" name="スライド番号プレースホルダ 2"/>
          <p:cNvSpPr>
            <a:spLocks noGrp="1"/>
          </p:cNvSpPr>
          <p:nvPr>
            <p:ph type="sldNum" sz="quarter" idx="12"/>
          </p:nvPr>
        </p:nvSpPr>
        <p:spPr/>
        <p:txBody>
          <a:bodyPr/>
          <a:lstStyle/>
          <a:p>
            <a:fld id="{FBC32092-C876-4BA9-9400-3D63FB9FCF61}" type="slidenum">
              <a:rPr lang="en-US" altLang="ja-JP" smtClean="0"/>
              <a:pPr/>
              <a:t>55</a:t>
            </a:fld>
            <a:endParaRPr lang="en-US" altLang="ja-JP"/>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200" dirty="0" smtClean="0"/>
              <a:t>Balanced Distribution of Renewables</a:t>
            </a:r>
            <a:endParaRPr kumimoji="1" lang="ja-JP" altLang="en-US" sz="3200"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56</a:t>
            </a:fld>
            <a:endParaRPr lang="en-US" altLang="ja-JP"/>
          </a:p>
        </p:txBody>
      </p:sp>
      <p:sp>
        <p:nvSpPr>
          <p:cNvPr id="37" name="テキスト ボックス 36"/>
          <p:cNvSpPr txBox="1"/>
          <p:nvPr/>
        </p:nvSpPr>
        <p:spPr>
          <a:xfrm>
            <a:off x="5358622" y="1628800"/>
            <a:ext cx="3173818" cy="461665"/>
          </a:xfrm>
          <a:prstGeom prst="rect">
            <a:avLst/>
          </a:prstGeom>
          <a:noFill/>
        </p:spPr>
        <p:txBody>
          <a:bodyPr wrap="none" rtlCol="0">
            <a:spAutoFit/>
          </a:bodyPr>
          <a:lstStyle/>
          <a:p>
            <a:r>
              <a:rPr lang="en-US" altLang="ja-JP" dirty="0" smtClean="0"/>
              <a:t>Value of a Smart Meter</a:t>
            </a:r>
            <a:endParaRPr kumimoji="1" lang="ja-JP" altLang="en-US" dirty="0"/>
          </a:p>
        </p:txBody>
      </p:sp>
      <p:sp>
        <p:nvSpPr>
          <p:cNvPr id="40" name="フリーフォーム 39"/>
          <p:cNvSpPr/>
          <p:nvPr/>
        </p:nvSpPr>
        <p:spPr bwMode="auto">
          <a:xfrm rot="20726419">
            <a:off x="5152637" y="1920122"/>
            <a:ext cx="360380" cy="490470"/>
          </a:xfrm>
          <a:custGeom>
            <a:avLst/>
            <a:gdLst>
              <a:gd name="connsiteX0" fmla="*/ 381785 w 381785"/>
              <a:gd name="connsiteY0" fmla="*/ 0 h 593889"/>
              <a:gd name="connsiteX1" fmla="*/ 51847 w 381785"/>
              <a:gd name="connsiteY1" fmla="*/ 113122 h 593889"/>
              <a:gd name="connsiteX2" fmla="*/ 70700 w 381785"/>
              <a:gd name="connsiteY2" fmla="*/ 471340 h 593889"/>
              <a:gd name="connsiteX3" fmla="*/ 240383 w 381785"/>
              <a:gd name="connsiteY3" fmla="*/ 593889 h 593889"/>
            </a:gdLst>
            <a:ahLst/>
            <a:cxnLst>
              <a:cxn ang="0">
                <a:pos x="connsiteX0" y="connsiteY0"/>
              </a:cxn>
              <a:cxn ang="0">
                <a:pos x="connsiteX1" y="connsiteY1"/>
              </a:cxn>
              <a:cxn ang="0">
                <a:pos x="connsiteX2" y="connsiteY2"/>
              </a:cxn>
              <a:cxn ang="0">
                <a:pos x="connsiteX3" y="connsiteY3"/>
              </a:cxn>
            </a:cxnLst>
            <a:rect l="l" t="t" r="r" b="b"/>
            <a:pathLst>
              <a:path w="381785" h="593889">
                <a:moveTo>
                  <a:pt x="381785" y="0"/>
                </a:moveTo>
                <a:cubicBezTo>
                  <a:pt x="242740" y="17282"/>
                  <a:pt x="103695" y="34565"/>
                  <a:pt x="51847" y="113122"/>
                </a:cubicBezTo>
                <a:cubicBezTo>
                  <a:pt x="0" y="191679"/>
                  <a:pt x="39277" y="391212"/>
                  <a:pt x="70700" y="471340"/>
                </a:cubicBezTo>
                <a:cubicBezTo>
                  <a:pt x="102123" y="551468"/>
                  <a:pt x="171253" y="572678"/>
                  <a:pt x="240383" y="593889"/>
                </a:cubicBez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41" name="テキスト ボックス 128"/>
          <p:cNvSpPr txBox="1">
            <a:spLocks noChangeArrowheads="1"/>
          </p:cNvSpPr>
          <p:nvPr/>
        </p:nvSpPr>
        <p:spPr bwMode="auto">
          <a:xfrm>
            <a:off x="5376188" y="5010686"/>
            <a:ext cx="3153427" cy="461665"/>
          </a:xfrm>
          <a:prstGeom prst="rect">
            <a:avLst/>
          </a:prstGeom>
          <a:noFill/>
          <a:ln w="9525">
            <a:noFill/>
            <a:miter lim="800000"/>
            <a:headEnd/>
            <a:tailEnd/>
          </a:ln>
        </p:spPr>
        <p:txBody>
          <a:bodyPr wrap="none">
            <a:spAutoFit/>
          </a:bodyPr>
          <a:lstStyle/>
          <a:p>
            <a:r>
              <a:rPr lang="en-US" altLang="ja-JP" dirty="0" smtClean="0">
                <a:latin typeface="HGPｺﾞｼｯｸM" pitchFamily="50" charset="-128"/>
                <a:ea typeface="HGPｺﾞｼｯｸM" pitchFamily="50" charset="-128"/>
              </a:rPr>
              <a:t>Interactive Power Flow</a:t>
            </a:r>
          </a:p>
        </p:txBody>
      </p:sp>
      <p:cxnSp>
        <p:nvCxnSpPr>
          <p:cNvPr id="42" name="直線矢印コネクタ 41"/>
          <p:cNvCxnSpPr/>
          <p:nvPr/>
        </p:nvCxnSpPr>
        <p:spPr bwMode="auto">
          <a:xfrm rot="5400000" flipH="1" flipV="1">
            <a:off x="5639580" y="4827129"/>
            <a:ext cx="500066" cy="2143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3" name="コンテンツ プレースホルダ 2"/>
          <p:cNvSpPr>
            <a:spLocks noGrp="1"/>
          </p:cNvSpPr>
          <p:nvPr>
            <p:ph idx="1"/>
          </p:nvPr>
        </p:nvSpPr>
        <p:spPr>
          <a:xfrm>
            <a:off x="827584" y="4151930"/>
            <a:ext cx="3422754" cy="933254"/>
          </a:xfrm>
        </p:spPr>
        <p:style>
          <a:lnRef idx="2">
            <a:schemeClr val="accent1"/>
          </a:lnRef>
          <a:fillRef idx="1">
            <a:schemeClr val="lt1"/>
          </a:fillRef>
          <a:effectRef idx="0">
            <a:schemeClr val="accent1"/>
          </a:effectRef>
          <a:fontRef idx="minor">
            <a:schemeClr val="dk1"/>
          </a:fontRef>
        </p:style>
        <p:txBody>
          <a:bodyPr>
            <a:normAutofit/>
          </a:bodyPr>
          <a:lstStyle/>
          <a:p>
            <a:pPr>
              <a:buFont typeface="Wingdings" pitchFamily="2" charset="2"/>
              <a:buChar char="l"/>
            </a:pPr>
            <a:r>
              <a:rPr kumimoji="1" lang="en-US" altLang="ja-JP" sz="2400" dirty="0" smtClean="0">
                <a:solidFill>
                  <a:schemeClr val="tx1"/>
                </a:solidFill>
              </a:rPr>
              <a:t>Value of Smart Meters</a:t>
            </a:r>
            <a:r>
              <a:rPr kumimoji="1" lang="ja-JP" altLang="en-US" sz="2400" dirty="0" smtClean="0">
                <a:solidFill>
                  <a:schemeClr val="tx1"/>
                </a:solidFill>
              </a:rPr>
              <a:t>：</a:t>
            </a:r>
            <a:endParaRPr kumimoji="1" lang="en-US" altLang="ja-JP" sz="2400" dirty="0" smtClean="0">
              <a:solidFill>
                <a:schemeClr val="tx1"/>
              </a:solidFill>
            </a:endParaRPr>
          </a:p>
          <a:p>
            <a:pPr>
              <a:buNone/>
            </a:pPr>
            <a:r>
              <a:rPr lang="ja-JP" altLang="en-US" sz="2400" dirty="0" smtClean="0">
                <a:solidFill>
                  <a:schemeClr val="tx1"/>
                </a:solidFill>
              </a:rPr>
              <a:t>　　→ </a:t>
            </a:r>
            <a:r>
              <a:rPr lang="en-US" altLang="ja-JP" sz="2400" dirty="0" smtClean="0">
                <a:solidFill>
                  <a:schemeClr val="tx1"/>
                </a:solidFill>
              </a:rPr>
              <a:t>Node Power:</a:t>
            </a:r>
            <a:r>
              <a:rPr lang="ja-JP" altLang="en-US" sz="2400" dirty="0" smtClean="0">
                <a:solidFill>
                  <a:schemeClr val="tx1"/>
                </a:solidFill>
              </a:rPr>
              <a:t> </a:t>
            </a:r>
            <a:r>
              <a:rPr lang="en-US" altLang="ja-JP" sz="2400" i="1" dirty="0" err="1" smtClean="0">
                <a:solidFill>
                  <a:schemeClr val="tx1"/>
                </a:solidFill>
                <a:latin typeface="Times New Roman" pitchFamily="18" charset="0"/>
                <a:cs typeface="Times New Roman" pitchFamily="18" charset="0"/>
              </a:rPr>
              <a:t>P</a:t>
            </a:r>
            <a:r>
              <a:rPr lang="en-US" altLang="ja-JP" sz="1400" i="1" dirty="0" err="1" smtClean="0">
                <a:solidFill>
                  <a:schemeClr val="tx1"/>
                </a:solidFill>
                <a:latin typeface="Times New Roman" pitchFamily="18" charset="0"/>
                <a:cs typeface="Times New Roman" pitchFamily="18" charset="0"/>
              </a:rPr>
              <a:t>v</a:t>
            </a:r>
            <a:r>
              <a:rPr lang="en-US" altLang="ja-JP" sz="2400" i="1" dirty="0" smtClean="0">
                <a:solidFill>
                  <a:schemeClr val="tx1"/>
                </a:solidFill>
                <a:latin typeface="Times New Roman" pitchFamily="18" charset="0"/>
                <a:cs typeface="Times New Roman" pitchFamily="18" charset="0"/>
              </a:rPr>
              <a:t>(t)</a:t>
            </a:r>
          </a:p>
        </p:txBody>
      </p:sp>
      <p:pic>
        <p:nvPicPr>
          <p:cNvPr id="54" name="Picture 2"/>
          <p:cNvPicPr>
            <a:picLocks noChangeAspect="1" noChangeArrowheads="1"/>
          </p:cNvPicPr>
          <p:nvPr/>
        </p:nvPicPr>
        <p:blipFill>
          <a:blip r:embed="rId3" cstate="print"/>
          <a:srcRect/>
          <a:stretch>
            <a:fillRect/>
          </a:stretch>
        </p:blipFill>
        <p:spPr bwMode="auto">
          <a:xfrm>
            <a:off x="4644008" y="2018059"/>
            <a:ext cx="4104456" cy="3022244"/>
          </a:xfrm>
          <a:prstGeom prst="rect">
            <a:avLst/>
          </a:prstGeom>
          <a:noFill/>
          <a:ln w="9525">
            <a:noFill/>
            <a:miter lim="800000"/>
            <a:headEnd/>
            <a:tailEnd/>
          </a:ln>
          <a:effectLst/>
        </p:spPr>
      </p:pic>
      <p:sp>
        <p:nvSpPr>
          <p:cNvPr id="17" name="正方形/長方形 16"/>
          <p:cNvSpPr/>
          <p:nvPr/>
        </p:nvSpPr>
        <p:spPr>
          <a:xfrm>
            <a:off x="395536" y="2548061"/>
            <a:ext cx="4214842" cy="1384995"/>
          </a:xfrm>
          <a:prstGeom prst="rect">
            <a:avLst/>
          </a:prstGeom>
        </p:spPr>
        <p:txBody>
          <a:bodyPr wrap="square">
            <a:spAutoFit/>
          </a:bodyPr>
          <a:lstStyle/>
          <a:p>
            <a:pPr algn="ctr"/>
            <a:r>
              <a:rPr lang="en-US" altLang="ja-JP" sz="2800" i="1" dirty="0" smtClean="0">
                <a:latin typeface="+mj-ea"/>
              </a:rPr>
              <a:t>Optimal Real-time Distribution of renewable Energy </a:t>
            </a:r>
            <a:r>
              <a:rPr lang="en-US" altLang="ja-JP" sz="2800" i="1" dirty="0" smtClean="0">
                <a:latin typeface="+mj-ea"/>
              </a:rPr>
              <a:t>Resources</a:t>
            </a:r>
            <a:endParaRPr lang="ja-JP" altLang="en-US" sz="2800" dirty="0"/>
          </a:p>
        </p:txBody>
      </p:sp>
      <p:sp>
        <p:nvSpPr>
          <p:cNvPr id="3" name="TextBox 2"/>
          <p:cNvSpPr txBox="1"/>
          <p:nvPr/>
        </p:nvSpPr>
        <p:spPr>
          <a:xfrm>
            <a:off x="926251" y="5487615"/>
            <a:ext cx="7390165" cy="461665"/>
          </a:xfrm>
          <a:prstGeom prst="rect">
            <a:avLst/>
          </a:prstGeom>
          <a:noFill/>
        </p:spPr>
        <p:txBody>
          <a:bodyPr wrap="none" rtlCol="0">
            <a:spAutoFit/>
          </a:bodyPr>
          <a:lstStyle/>
          <a:p>
            <a:r>
              <a:rPr lang="en-US" dirty="0" smtClean="0"/>
              <a:t>On the basis of optimization nature of tie-set graph theory</a:t>
            </a:r>
            <a:endParaRPr lang="en-US" dirty="0"/>
          </a:p>
        </p:txBody>
      </p:sp>
      <p:sp>
        <p:nvSpPr>
          <p:cNvPr id="14" name="正方形/長方形 35"/>
          <p:cNvSpPr/>
          <p:nvPr/>
        </p:nvSpPr>
        <p:spPr>
          <a:xfrm>
            <a:off x="717198" y="1963286"/>
            <a:ext cx="3628047" cy="584775"/>
          </a:xfrm>
          <a:prstGeom prst="rect">
            <a:avLst/>
          </a:prstGeom>
          <a:solidFill>
            <a:srgbClr val="FFFF00"/>
          </a:solidFill>
        </p:spPr>
        <p:txBody>
          <a:bodyPr wrap="square">
            <a:spAutoFit/>
          </a:bodyPr>
          <a:lstStyle/>
          <a:p>
            <a:pPr algn="ctr">
              <a:buNone/>
            </a:pPr>
            <a:r>
              <a:rPr lang="en-US" altLang="ja-JP" sz="3200" u="sng" dirty="0" smtClean="0">
                <a:solidFill>
                  <a:srgbClr val="FF0000"/>
                </a:solidFill>
                <a:latin typeface="+mj-ea"/>
                <a:ea typeface="+mj-ea"/>
              </a:rPr>
              <a:t>ORDER Problem</a:t>
            </a:r>
            <a:endParaRPr lang="en-US" altLang="ja-JP" sz="3200" u="sng" dirty="0" smtClean="0">
              <a:solidFill>
                <a:srgbClr val="FF0000"/>
              </a:solidFill>
              <a:latin typeface="+mj-ea"/>
              <a:ea typeface="+mj-ea"/>
            </a:endParaRPr>
          </a:p>
        </p:txBody>
      </p:sp>
    </p:spTree>
    <p:extLst>
      <p:ext uri="{BB962C8B-B14F-4D97-AF65-F5344CB8AC3E}">
        <p14:creationId xmlns:p14="http://schemas.microsoft.com/office/powerpoint/2010/main" val="780794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Conception Picture of Smart Grid</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6</a:t>
            </a:fld>
            <a:endParaRPr lang="en-US" altLang="ja-JP"/>
          </a:p>
        </p:txBody>
      </p:sp>
      <p:sp>
        <p:nvSpPr>
          <p:cNvPr id="5" name="テキスト ボックス 4"/>
          <p:cNvSpPr txBox="1"/>
          <p:nvPr/>
        </p:nvSpPr>
        <p:spPr>
          <a:xfrm>
            <a:off x="428596" y="1239143"/>
            <a:ext cx="6516528" cy="461665"/>
          </a:xfrm>
          <a:prstGeom prst="rect">
            <a:avLst/>
          </a:prstGeom>
          <a:noFill/>
        </p:spPr>
        <p:txBody>
          <a:bodyPr wrap="none" rtlCol="0">
            <a:spAutoFit/>
          </a:bodyPr>
          <a:lstStyle/>
          <a:p>
            <a:r>
              <a:rPr kumimoji="1" lang="en-US" altLang="ja-JP" i="1" dirty="0" smtClean="0">
                <a:solidFill>
                  <a:srgbClr val="FF0000"/>
                </a:solidFill>
              </a:rPr>
              <a:t>Management Constituting Loops in Mesh Networks</a:t>
            </a:r>
            <a:endParaRPr kumimoji="1" lang="ja-JP" altLang="en-US" i="1" dirty="0">
              <a:solidFill>
                <a:srgbClr val="FF0000"/>
              </a:solidFill>
            </a:endParaRPr>
          </a:p>
        </p:txBody>
      </p:sp>
      <p:sp>
        <p:nvSpPr>
          <p:cNvPr id="6" name="正方形/長方形 5"/>
          <p:cNvSpPr/>
          <p:nvPr/>
        </p:nvSpPr>
        <p:spPr>
          <a:xfrm>
            <a:off x="891994" y="6300028"/>
            <a:ext cx="8072494" cy="369332"/>
          </a:xfrm>
          <a:prstGeom prst="rect">
            <a:avLst/>
          </a:prstGeom>
        </p:spPr>
        <p:txBody>
          <a:bodyPr wrap="square">
            <a:spAutoFit/>
          </a:bodyPr>
          <a:lstStyle/>
          <a:p>
            <a:r>
              <a:rPr lang="en-US" sz="1800" dirty="0" smtClean="0">
                <a:hlinkClick r:id="rId3"/>
              </a:rPr>
              <a:t>http://vtsenvirogroup.wordpress.com/2009/05/19/you-think-youre-so-smart-grid/</a:t>
            </a:r>
            <a:endParaRPr lang="ja-JP" altLang="en-US" sz="1800" dirty="0"/>
          </a:p>
        </p:txBody>
      </p:sp>
      <p:pic>
        <p:nvPicPr>
          <p:cNvPr id="7" name="Picture 2" descr="http://tinycomb.com/wp-content/uploads/2009/05/smart-grid.jpg"/>
          <p:cNvPicPr>
            <a:picLocks noChangeAspect="1" noChangeArrowheads="1"/>
          </p:cNvPicPr>
          <p:nvPr/>
        </p:nvPicPr>
        <p:blipFill>
          <a:blip r:embed="rId4" cstate="print"/>
          <a:srcRect/>
          <a:stretch>
            <a:fillRect/>
          </a:stretch>
        </p:blipFill>
        <p:spPr bwMode="auto">
          <a:xfrm>
            <a:off x="357158" y="1692561"/>
            <a:ext cx="8572560" cy="4593959"/>
          </a:xfrm>
          <a:prstGeom prst="rect">
            <a:avLst/>
          </a:prstGeom>
          <a:noFill/>
        </p:spPr>
      </p:pic>
      <p:sp>
        <p:nvSpPr>
          <p:cNvPr id="8" name="正方形/長方形 7"/>
          <p:cNvSpPr/>
          <p:nvPr/>
        </p:nvSpPr>
        <p:spPr>
          <a:xfrm>
            <a:off x="179512" y="5877272"/>
            <a:ext cx="8784976" cy="338554"/>
          </a:xfrm>
          <a:prstGeom prst="rect">
            <a:avLst/>
          </a:prstGeom>
        </p:spPr>
        <p:txBody>
          <a:bodyPr wrap="square">
            <a:spAutoFit/>
          </a:bodyPr>
          <a:lstStyle/>
          <a:p>
            <a:r>
              <a:rPr lang="en-US" altLang="ja-JP" sz="1600" i="1" dirty="0" smtClean="0"/>
              <a:t>※</a:t>
            </a:r>
            <a:r>
              <a:rPr lang="ja-JP" altLang="en-US" sz="1600" i="1" dirty="0" smtClean="0"/>
              <a:t> </a:t>
            </a:r>
            <a:r>
              <a:rPr lang="en-US" altLang="ja-JP" sz="1600" i="1" dirty="0" smtClean="0"/>
              <a:t>A method to determine the distributed control setting of looping devices for active distribution systems</a:t>
            </a:r>
            <a:endParaRPr lang="ja-JP" alt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Nationwide Power Grid</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7</a:t>
            </a:fld>
            <a:endParaRPr lang="en-US" altLang="ja-JP"/>
          </a:p>
        </p:txBody>
      </p:sp>
      <p:sp>
        <p:nvSpPr>
          <p:cNvPr id="4" name="Content Placeholder 3"/>
          <p:cNvSpPr>
            <a:spLocks noGrp="1"/>
          </p:cNvSpPr>
          <p:nvPr>
            <p:ph sz="quarter" idx="1"/>
          </p:nvPr>
        </p:nvSpPr>
        <p:spPr/>
        <p:txBody>
          <a:bodyPr/>
          <a:lstStyle/>
          <a:p>
            <a:endParaRPr lang="en-US"/>
          </a:p>
        </p:txBody>
      </p:sp>
      <p:pic>
        <p:nvPicPr>
          <p:cNvPr id="2007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294" t="12140" r="21578" b="9366"/>
          <a:stretch/>
        </p:blipFill>
        <p:spPr bwMode="auto">
          <a:xfrm>
            <a:off x="971600" y="1253129"/>
            <a:ext cx="7247137" cy="504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71600" y="6381328"/>
            <a:ext cx="7488832" cy="338554"/>
          </a:xfrm>
          <a:prstGeom prst="rect">
            <a:avLst/>
          </a:prstGeom>
        </p:spPr>
        <p:txBody>
          <a:bodyPr wrap="square">
            <a:spAutoFit/>
          </a:bodyPr>
          <a:lstStyle/>
          <a:p>
            <a:r>
              <a:rPr lang="en-US" sz="1600" dirty="0">
                <a:hlinkClick r:id="rId3"/>
              </a:rPr>
              <a:t>http://resnick.caltech.edu/programs/smart-grid-symposium/sg-presentations/bose.pdf</a:t>
            </a:r>
            <a:endParaRPr lang="en-US" sz="1600" dirty="0"/>
          </a:p>
        </p:txBody>
      </p:sp>
    </p:spTree>
    <p:extLst>
      <p:ext uri="{BB962C8B-B14F-4D97-AF65-F5344CB8AC3E}">
        <p14:creationId xmlns:p14="http://schemas.microsoft.com/office/powerpoint/2010/main" val="3614651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Abstraction to Graph</a:t>
            </a:r>
            <a:endParaRPr kumimoji="1" lang="ja-JP" altLang="en-US" dirty="0"/>
          </a:p>
        </p:txBody>
      </p:sp>
      <p:sp>
        <p:nvSpPr>
          <p:cNvPr id="4" name="スライド番号プレースホルダ 3"/>
          <p:cNvSpPr>
            <a:spLocks noGrp="1"/>
          </p:cNvSpPr>
          <p:nvPr>
            <p:ph type="sldNum" sz="quarter" idx="12"/>
          </p:nvPr>
        </p:nvSpPr>
        <p:spPr/>
        <p:txBody>
          <a:bodyPr/>
          <a:lstStyle/>
          <a:p>
            <a:fld id="{FBC32092-C876-4BA9-9400-3D63FB9FCF61}" type="slidenum">
              <a:rPr lang="en-US" altLang="ja-JP" smtClean="0"/>
              <a:pPr/>
              <a:t>8</a:t>
            </a:fld>
            <a:endParaRPr lang="en-US" altLang="ja-JP"/>
          </a:p>
        </p:txBody>
      </p:sp>
      <p:sp>
        <p:nvSpPr>
          <p:cNvPr id="6" name="テキスト ボックス 5"/>
          <p:cNvSpPr txBox="1"/>
          <p:nvPr/>
        </p:nvSpPr>
        <p:spPr>
          <a:xfrm>
            <a:off x="1884021" y="1304511"/>
            <a:ext cx="4848219"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en-US" altLang="ja-JP" sz="2800" dirty="0" smtClean="0">
                <a:latin typeface="+mj-ea"/>
                <a:ea typeface="+mj-ea"/>
              </a:rPr>
              <a:t>Abstracted  Form by Graph</a:t>
            </a:r>
            <a:endParaRPr kumimoji="1" lang="ja-JP" altLang="en-US" sz="2800" dirty="0">
              <a:latin typeface="+mj-ea"/>
              <a:ea typeface="+mj-ea"/>
            </a:endParaRPr>
          </a:p>
        </p:txBody>
      </p:sp>
      <p:sp>
        <p:nvSpPr>
          <p:cNvPr id="7" name="円/楕円 6"/>
          <p:cNvSpPr/>
          <p:nvPr/>
        </p:nvSpPr>
        <p:spPr bwMode="auto">
          <a:xfrm>
            <a:off x="7429520" y="327529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8" name="円/楕円 7"/>
          <p:cNvSpPr/>
          <p:nvPr/>
        </p:nvSpPr>
        <p:spPr bwMode="auto">
          <a:xfrm>
            <a:off x="2428860" y="277522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sp>
        <p:nvSpPr>
          <p:cNvPr id="9" name="円/楕円 8"/>
          <p:cNvSpPr/>
          <p:nvPr/>
        </p:nvSpPr>
        <p:spPr bwMode="auto">
          <a:xfrm>
            <a:off x="4286248" y="220372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0" name="円/楕円 9"/>
          <p:cNvSpPr/>
          <p:nvPr/>
        </p:nvSpPr>
        <p:spPr bwMode="auto">
          <a:xfrm>
            <a:off x="3500430" y="206084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1" name="円/楕円 10"/>
          <p:cNvSpPr/>
          <p:nvPr/>
        </p:nvSpPr>
        <p:spPr bwMode="auto">
          <a:xfrm>
            <a:off x="2714612" y="2275162"/>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2" name="円/楕円 11"/>
          <p:cNvSpPr/>
          <p:nvPr/>
        </p:nvSpPr>
        <p:spPr bwMode="auto">
          <a:xfrm>
            <a:off x="6715140" y="2989542"/>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3" name="円/楕円 12"/>
          <p:cNvSpPr/>
          <p:nvPr/>
        </p:nvSpPr>
        <p:spPr bwMode="auto">
          <a:xfrm>
            <a:off x="7500958" y="3703922"/>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4" name="円/楕円 13"/>
          <p:cNvSpPr/>
          <p:nvPr/>
        </p:nvSpPr>
        <p:spPr bwMode="auto">
          <a:xfrm>
            <a:off x="6786578" y="398967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5" name="円/楕円 14"/>
          <p:cNvSpPr/>
          <p:nvPr/>
        </p:nvSpPr>
        <p:spPr bwMode="auto">
          <a:xfrm>
            <a:off x="3571868" y="256091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6" name="円/楕円 15"/>
          <p:cNvSpPr/>
          <p:nvPr/>
        </p:nvSpPr>
        <p:spPr bwMode="auto">
          <a:xfrm>
            <a:off x="2500298" y="377536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7" name="円/楕円 16"/>
          <p:cNvSpPr/>
          <p:nvPr/>
        </p:nvSpPr>
        <p:spPr bwMode="auto">
          <a:xfrm>
            <a:off x="5572132" y="348960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8" name="円/楕円 17"/>
          <p:cNvSpPr/>
          <p:nvPr/>
        </p:nvSpPr>
        <p:spPr bwMode="auto">
          <a:xfrm>
            <a:off x="6143636" y="377536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19" name="円/楕円 18"/>
          <p:cNvSpPr/>
          <p:nvPr/>
        </p:nvSpPr>
        <p:spPr bwMode="auto">
          <a:xfrm>
            <a:off x="4714876" y="3918236"/>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0" name="円/楕円 19"/>
          <p:cNvSpPr/>
          <p:nvPr/>
        </p:nvSpPr>
        <p:spPr bwMode="auto">
          <a:xfrm>
            <a:off x="6143636" y="456117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1" name="円/楕円 20"/>
          <p:cNvSpPr/>
          <p:nvPr/>
        </p:nvSpPr>
        <p:spPr bwMode="auto">
          <a:xfrm>
            <a:off x="3786182" y="506124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2" name="円/楕円 21"/>
          <p:cNvSpPr/>
          <p:nvPr/>
        </p:nvSpPr>
        <p:spPr bwMode="auto">
          <a:xfrm>
            <a:off x="3428992" y="4275426"/>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3" name="円/楕円 22"/>
          <p:cNvSpPr/>
          <p:nvPr/>
        </p:nvSpPr>
        <p:spPr bwMode="auto">
          <a:xfrm>
            <a:off x="2714612" y="448974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4" name="円/楕円 23"/>
          <p:cNvSpPr/>
          <p:nvPr/>
        </p:nvSpPr>
        <p:spPr bwMode="auto">
          <a:xfrm>
            <a:off x="1857356" y="420398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5" name="円/楕円 24"/>
          <p:cNvSpPr/>
          <p:nvPr/>
        </p:nvSpPr>
        <p:spPr bwMode="auto">
          <a:xfrm>
            <a:off x="3643306" y="3561046"/>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6" name="円/楕円 25"/>
          <p:cNvSpPr/>
          <p:nvPr/>
        </p:nvSpPr>
        <p:spPr bwMode="auto">
          <a:xfrm>
            <a:off x="1357290" y="327529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7" name="円/楕円 26"/>
          <p:cNvSpPr/>
          <p:nvPr/>
        </p:nvSpPr>
        <p:spPr bwMode="auto">
          <a:xfrm>
            <a:off x="4857752" y="2703790"/>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sp>
        <p:nvSpPr>
          <p:cNvPr id="28" name="円/楕円 27"/>
          <p:cNvSpPr/>
          <p:nvPr/>
        </p:nvSpPr>
        <p:spPr bwMode="auto">
          <a:xfrm>
            <a:off x="3786182" y="313241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cxnSp>
        <p:nvCxnSpPr>
          <p:cNvPr id="30" name="直線コネクタ 29"/>
          <p:cNvCxnSpPr>
            <a:stCxn id="10" idx="2"/>
            <a:endCxn id="11" idx="7"/>
          </p:cNvCxnSpPr>
          <p:nvPr/>
        </p:nvCxnSpPr>
        <p:spPr bwMode="auto">
          <a:xfrm rot="10800000" flipV="1">
            <a:off x="3019494" y="2239443"/>
            <a:ext cx="480937" cy="880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線コネクタ 31"/>
          <p:cNvCxnSpPr>
            <a:stCxn id="11" idx="3"/>
            <a:endCxn id="8" idx="0"/>
          </p:cNvCxnSpPr>
          <p:nvPr/>
        </p:nvCxnSpPr>
        <p:spPr bwMode="auto">
          <a:xfrm rot="5400000">
            <a:off x="2589596" y="2597902"/>
            <a:ext cx="195185" cy="1594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線コネクタ 35"/>
          <p:cNvCxnSpPr>
            <a:stCxn id="10" idx="6"/>
            <a:endCxn id="9" idx="2"/>
          </p:cNvCxnSpPr>
          <p:nvPr/>
        </p:nvCxnSpPr>
        <p:spPr bwMode="auto">
          <a:xfrm>
            <a:off x="3857620" y="2239443"/>
            <a:ext cx="428628" cy="1428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線コネクタ 37"/>
          <p:cNvCxnSpPr>
            <a:stCxn id="9" idx="5"/>
            <a:endCxn id="27" idx="0"/>
          </p:cNvCxnSpPr>
          <p:nvPr/>
        </p:nvCxnSpPr>
        <p:spPr bwMode="auto">
          <a:xfrm rot="16200000" flipH="1">
            <a:off x="4716146" y="2383588"/>
            <a:ext cx="195185" cy="4452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p:cNvCxnSpPr>
            <a:stCxn id="27" idx="3"/>
            <a:endCxn id="28" idx="6"/>
          </p:cNvCxnSpPr>
          <p:nvPr/>
        </p:nvCxnSpPr>
        <p:spPr bwMode="auto">
          <a:xfrm rot="5400000">
            <a:off x="4375546" y="2776498"/>
            <a:ext cx="302342" cy="7666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線コネクタ 41"/>
          <p:cNvCxnSpPr>
            <a:stCxn id="8" idx="6"/>
            <a:endCxn id="28" idx="2"/>
          </p:cNvCxnSpPr>
          <p:nvPr/>
        </p:nvCxnSpPr>
        <p:spPr bwMode="auto">
          <a:xfrm>
            <a:off x="2786050" y="2953823"/>
            <a:ext cx="1000132" cy="357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直線コネクタ 43"/>
          <p:cNvCxnSpPr>
            <a:stCxn id="114" idx="2"/>
            <a:endCxn id="26" idx="7"/>
          </p:cNvCxnSpPr>
          <p:nvPr/>
        </p:nvCxnSpPr>
        <p:spPr bwMode="auto">
          <a:xfrm rot="10800000" flipV="1">
            <a:off x="1662172" y="3096699"/>
            <a:ext cx="195185" cy="2309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直線コネクタ 46"/>
          <p:cNvCxnSpPr>
            <a:stCxn id="27" idx="5"/>
            <a:endCxn id="17" idx="1"/>
          </p:cNvCxnSpPr>
          <p:nvPr/>
        </p:nvCxnSpPr>
        <p:spPr bwMode="auto">
          <a:xfrm rot="16200000" flipH="1">
            <a:off x="5126914" y="3044390"/>
            <a:ext cx="533246" cy="4618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直線コネクタ 50"/>
          <p:cNvCxnSpPr>
            <a:stCxn id="17" idx="4"/>
            <a:endCxn id="19" idx="6"/>
          </p:cNvCxnSpPr>
          <p:nvPr/>
        </p:nvCxnSpPr>
        <p:spPr bwMode="auto">
          <a:xfrm rot="5400000">
            <a:off x="5286381" y="3632484"/>
            <a:ext cx="250033" cy="6786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直線コネクタ 52"/>
          <p:cNvCxnSpPr>
            <a:stCxn id="8" idx="5"/>
            <a:endCxn id="25" idx="2"/>
          </p:cNvCxnSpPr>
          <p:nvPr/>
        </p:nvCxnSpPr>
        <p:spPr bwMode="auto">
          <a:xfrm rot="16200000" flipH="1">
            <a:off x="2858757" y="2955092"/>
            <a:ext cx="659532" cy="90956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直線コネクタ 54"/>
          <p:cNvCxnSpPr>
            <a:stCxn id="25" idx="3"/>
            <a:endCxn id="16" idx="6"/>
          </p:cNvCxnSpPr>
          <p:nvPr/>
        </p:nvCxnSpPr>
        <p:spPr bwMode="auto">
          <a:xfrm rot="5400000">
            <a:off x="3232538" y="3490878"/>
            <a:ext cx="88028" cy="838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直線コネクタ 56"/>
          <p:cNvCxnSpPr>
            <a:stCxn id="26" idx="5"/>
            <a:endCxn id="16" idx="2"/>
          </p:cNvCxnSpPr>
          <p:nvPr/>
        </p:nvCxnSpPr>
        <p:spPr bwMode="auto">
          <a:xfrm rot="16200000" flipH="1">
            <a:off x="1894344" y="3348001"/>
            <a:ext cx="373780" cy="838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線コネクタ 58"/>
          <p:cNvCxnSpPr>
            <a:stCxn id="26" idx="4"/>
            <a:endCxn id="24" idx="1"/>
          </p:cNvCxnSpPr>
          <p:nvPr/>
        </p:nvCxnSpPr>
        <p:spPr bwMode="auto">
          <a:xfrm rot="16200000" flipH="1">
            <a:off x="1410869" y="3757500"/>
            <a:ext cx="623813" cy="3737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直線コネクタ 60"/>
          <p:cNvCxnSpPr>
            <a:stCxn id="24" idx="6"/>
            <a:endCxn id="16" idx="4"/>
          </p:cNvCxnSpPr>
          <p:nvPr/>
        </p:nvCxnSpPr>
        <p:spPr bwMode="auto">
          <a:xfrm flipV="1">
            <a:off x="2214546" y="4132550"/>
            <a:ext cx="464347" cy="2500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直線コネクタ 62"/>
          <p:cNvCxnSpPr>
            <a:stCxn id="24" idx="5"/>
            <a:endCxn id="23" idx="2"/>
          </p:cNvCxnSpPr>
          <p:nvPr/>
        </p:nvCxnSpPr>
        <p:spPr bwMode="auto">
          <a:xfrm rot="16200000" flipH="1">
            <a:off x="2358691" y="4312414"/>
            <a:ext cx="159466" cy="5523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直線コネクタ 64"/>
          <p:cNvCxnSpPr>
            <a:stCxn id="23" idx="6"/>
            <a:endCxn id="22" idx="3"/>
          </p:cNvCxnSpPr>
          <p:nvPr/>
        </p:nvCxnSpPr>
        <p:spPr bwMode="auto">
          <a:xfrm flipV="1">
            <a:off x="3071802" y="4580307"/>
            <a:ext cx="409499" cy="880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直線コネクタ 66"/>
          <p:cNvCxnSpPr>
            <a:stCxn id="25" idx="6"/>
            <a:endCxn id="19" idx="1"/>
          </p:cNvCxnSpPr>
          <p:nvPr/>
        </p:nvCxnSpPr>
        <p:spPr bwMode="auto">
          <a:xfrm>
            <a:off x="4000496" y="3739641"/>
            <a:ext cx="766689" cy="2309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直線コネクタ 68"/>
          <p:cNvCxnSpPr>
            <a:stCxn id="19" idx="3"/>
            <a:endCxn id="22" idx="6"/>
          </p:cNvCxnSpPr>
          <p:nvPr/>
        </p:nvCxnSpPr>
        <p:spPr bwMode="auto">
          <a:xfrm rot="5400000">
            <a:off x="4161232" y="3848068"/>
            <a:ext cx="230904" cy="9810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直線コネクタ 70"/>
          <p:cNvCxnSpPr>
            <a:stCxn id="23" idx="4"/>
            <a:endCxn id="21" idx="2"/>
          </p:cNvCxnSpPr>
          <p:nvPr/>
        </p:nvCxnSpPr>
        <p:spPr bwMode="auto">
          <a:xfrm rot="16200000" flipH="1">
            <a:off x="3143240" y="4596896"/>
            <a:ext cx="392909" cy="8929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直線コネクタ 72"/>
          <p:cNvCxnSpPr>
            <a:stCxn id="19" idx="4"/>
            <a:endCxn id="21" idx="7"/>
          </p:cNvCxnSpPr>
          <p:nvPr/>
        </p:nvCxnSpPr>
        <p:spPr bwMode="auto">
          <a:xfrm rot="5400000">
            <a:off x="4073204" y="4293285"/>
            <a:ext cx="838127" cy="802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直線コネクタ 74"/>
          <p:cNvCxnSpPr>
            <a:stCxn id="19" idx="6"/>
            <a:endCxn id="20" idx="1"/>
          </p:cNvCxnSpPr>
          <p:nvPr/>
        </p:nvCxnSpPr>
        <p:spPr bwMode="auto">
          <a:xfrm>
            <a:off x="5072066" y="4096831"/>
            <a:ext cx="1123879" cy="5166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直線コネクタ 76"/>
          <p:cNvCxnSpPr>
            <a:stCxn id="17" idx="5"/>
            <a:endCxn id="18" idx="2"/>
          </p:cNvCxnSpPr>
          <p:nvPr/>
        </p:nvCxnSpPr>
        <p:spPr bwMode="auto">
          <a:xfrm rot="16200000" flipH="1">
            <a:off x="5930591" y="3740910"/>
            <a:ext cx="159466" cy="2666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直線コネクタ 79"/>
          <p:cNvCxnSpPr>
            <a:stCxn id="27" idx="4"/>
            <a:endCxn id="25" idx="6"/>
          </p:cNvCxnSpPr>
          <p:nvPr/>
        </p:nvCxnSpPr>
        <p:spPr bwMode="auto">
          <a:xfrm rot="5400000">
            <a:off x="4179092" y="2882385"/>
            <a:ext cx="678661" cy="1035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直線コネクタ 81"/>
          <p:cNvCxnSpPr>
            <a:stCxn id="11" idx="6"/>
            <a:endCxn id="15" idx="2"/>
          </p:cNvCxnSpPr>
          <p:nvPr/>
        </p:nvCxnSpPr>
        <p:spPr bwMode="auto">
          <a:xfrm>
            <a:off x="3071802" y="2453757"/>
            <a:ext cx="500066"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直線コネクタ 83"/>
          <p:cNvCxnSpPr>
            <a:stCxn id="15" idx="3"/>
            <a:endCxn id="8" idx="7"/>
          </p:cNvCxnSpPr>
          <p:nvPr/>
        </p:nvCxnSpPr>
        <p:spPr bwMode="auto">
          <a:xfrm rot="5400000" flipH="1">
            <a:off x="3159830" y="2401448"/>
            <a:ext cx="38258" cy="8904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直線コネクタ 85"/>
          <p:cNvCxnSpPr>
            <a:stCxn id="9" idx="3"/>
            <a:endCxn id="15" idx="7"/>
          </p:cNvCxnSpPr>
          <p:nvPr/>
        </p:nvCxnSpPr>
        <p:spPr bwMode="auto">
          <a:xfrm rot="5400000">
            <a:off x="4055344" y="2330010"/>
            <a:ext cx="104618" cy="4618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直線コネクタ 87"/>
          <p:cNvCxnSpPr>
            <a:stCxn id="15" idx="6"/>
            <a:endCxn id="27" idx="2"/>
          </p:cNvCxnSpPr>
          <p:nvPr/>
        </p:nvCxnSpPr>
        <p:spPr bwMode="auto">
          <a:xfrm>
            <a:off x="3929058" y="2739509"/>
            <a:ext cx="928694" cy="1428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1" name="円/楕円 90"/>
          <p:cNvSpPr/>
          <p:nvPr/>
        </p:nvSpPr>
        <p:spPr bwMode="auto">
          <a:xfrm>
            <a:off x="6143636" y="3132418"/>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smtClean="0">
              <a:ln>
                <a:noFill/>
              </a:ln>
              <a:solidFill>
                <a:schemeClr val="tx1"/>
              </a:solidFill>
              <a:effectLst/>
              <a:latin typeface="Times New Roman" pitchFamily="18" charset="0"/>
              <a:ea typeface="ＭＳ Ｐゴシック" charset="-128"/>
            </a:endParaRPr>
          </a:p>
        </p:txBody>
      </p:sp>
      <p:cxnSp>
        <p:nvCxnSpPr>
          <p:cNvPr id="93" name="直線コネクタ 92"/>
          <p:cNvCxnSpPr>
            <a:stCxn id="18" idx="5"/>
            <a:endCxn id="14" idx="2"/>
          </p:cNvCxnSpPr>
          <p:nvPr/>
        </p:nvCxnSpPr>
        <p:spPr bwMode="auto">
          <a:xfrm rot="16200000" flipH="1">
            <a:off x="6573533" y="3955224"/>
            <a:ext cx="88028" cy="3380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直線コネクタ 97"/>
          <p:cNvCxnSpPr>
            <a:stCxn id="91" idx="6"/>
            <a:endCxn id="12" idx="2"/>
          </p:cNvCxnSpPr>
          <p:nvPr/>
        </p:nvCxnSpPr>
        <p:spPr bwMode="auto">
          <a:xfrm flipV="1">
            <a:off x="6500826" y="3168137"/>
            <a:ext cx="214314" cy="1428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1" name="直線コネクタ 100"/>
          <p:cNvCxnSpPr>
            <a:stCxn id="12" idx="6"/>
            <a:endCxn id="7" idx="2"/>
          </p:cNvCxnSpPr>
          <p:nvPr/>
        </p:nvCxnSpPr>
        <p:spPr bwMode="auto">
          <a:xfrm>
            <a:off x="7072330" y="3168137"/>
            <a:ext cx="357190" cy="2857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直線コネクタ 102"/>
          <p:cNvCxnSpPr>
            <a:stCxn id="7" idx="4"/>
            <a:endCxn id="13" idx="0"/>
          </p:cNvCxnSpPr>
          <p:nvPr/>
        </p:nvCxnSpPr>
        <p:spPr bwMode="auto">
          <a:xfrm rot="16200000" flipH="1">
            <a:off x="7608115" y="3632484"/>
            <a:ext cx="71438" cy="714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直線コネクタ 104"/>
          <p:cNvCxnSpPr>
            <a:stCxn id="13" idx="3"/>
            <a:endCxn id="14" idx="6"/>
          </p:cNvCxnSpPr>
          <p:nvPr/>
        </p:nvCxnSpPr>
        <p:spPr bwMode="auto">
          <a:xfrm rot="5400000">
            <a:off x="7268785" y="3883787"/>
            <a:ext cx="159466" cy="40949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4" name="円/楕円 113"/>
          <p:cNvSpPr/>
          <p:nvPr/>
        </p:nvSpPr>
        <p:spPr bwMode="auto">
          <a:xfrm>
            <a:off x="1857356" y="2918104"/>
            <a:ext cx="357190" cy="357190"/>
          </a:xfrm>
          <a:prstGeom prst="ellipse">
            <a:avLst/>
          </a:prstGeom>
          <a:solidFill>
            <a:srgbClr val="FF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smtClean="0">
              <a:ln>
                <a:noFill/>
              </a:ln>
              <a:solidFill>
                <a:schemeClr val="tx1"/>
              </a:solidFill>
              <a:effectLst/>
              <a:latin typeface="Times New Roman" pitchFamily="18" charset="0"/>
              <a:ea typeface="ＭＳ Ｐゴシック" charset="-128"/>
            </a:endParaRPr>
          </a:p>
        </p:txBody>
      </p:sp>
      <p:cxnSp>
        <p:nvCxnSpPr>
          <p:cNvPr id="117" name="直線コネクタ 116"/>
          <p:cNvCxnSpPr>
            <a:stCxn id="8" idx="2"/>
            <a:endCxn id="114" idx="7"/>
          </p:cNvCxnSpPr>
          <p:nvPr/>
        </p:nvCxnSpPr>
        <p:spPr bwMode="auto">
          <a:xfrm rot="10800000" flipV="1">
            <a:off x="2162238" y="2953823"/>
            <a:ext cx="266623" cy="165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直線コネクタ 122"/>
          <p:cNvCxnSpPr>
            <a:stCxn id="91" idx="2"/>
            <a:endCxn id="17" idx="7"/>
          </p:cNvCxnSpPr>
          <p:nvPr/>
        </p:nvCxnSpPr>
        <p:spPr bwMode="auto">
          <a:xfrm rot="10800000" flipV="1">
            <a:off x="5877014" y="3311013"/>
            <a:ext cx="266623" cy="2309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直線コネクタ 158"/>
          <p:cNvCxnSpPr>
            <a:stCxn id="10" idx="4"/>
            <a:endCxn id="15" idx="0"/>
          </p:cNvCxnSpPr>
          <p:nvPr/>
        </p:nvCxnSpPr>
        <p:spPr bwMode="auto">
          <a:xfrm rot="16200000" flipH="1">
            <a:off x="3643306" y="2453757"/>
            <a:ext cx="142876" cy="714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0" name="直線コネクタ 179"/>
          <p:cNvCxnSpPr>
            <a:stCxn id="14" idx="4"/>
            <a:endCxn id="20" idx="7"/>
          </p:cNvCxnSpPr>
          <p:nvPr/>
        </p:nvCxnSpPr>
        <p:spPr bwMode="auto">
          <a:xfrm rot="5400000">
            <a:off x="6573534" y="4221847"/>
            <a:ext cx="266623" cy="5166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7" name="直線コネクタ 186"/>
          <p:cNvCxnSpPr>
            <a:stCxn id="20" idx="3"/>
            <a:endCxn id="21" idx="6"/>
          </p:cNvCxnSpPr>
          <p:nvPr/>
        </p:nvCxnSpPr>
        <p:spPr bwMode="auto">
          <a:xfrm rot="5400000">
            <a:off x="4982769" y="4026663"/>
            <a:ext cx="373780" cy="205257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0" name="テキスト ボックス 189"/>
          <p:cNvSpPr txBox="1"/>
          <p:nvPr/>
        </p:nvSpPr>
        <p:spPr>
          <a:xfrm>
            <a:off x="536574" y="5445224"/>
            <a:ext cx="7943008" cy="830997"/>
          </a:xfrm>
          <a:prstGeom prst="rect">
            <a:avLst/>
          </a:prstGeom>
          <a:noFill/>
        </p:spPr>
        <p:txBody>
          <a:bodyPr wrap="none" rtlCol="0">
            <a:spAutoFit/>
          </a:bodyPr>
          <a:lstStyle/>
          <a:p>
            <a:pPr algn="ctr"/>
            <a:r>
              <a:rPr kumimoji="1" lang="en-US" altLang="ja-JP" i="1" dirty="0" smtClean="0">
                <a:solidFill>
                  <a:srgbClr val="FF0000"/>
                </a:solidFill>
              </a:rPr>
              <a:t>There are many loops that underlie this kind of networks</a:t>
            </a:r>
            <a:r>
              <a:rPr lang="en-US" altLang="ja-JP" i="1" dirty="0" smtClean="0">
                <a:solidFill>
                  <a:srgbClr val="FF0000"/>
                </a:solidFill>
              </a:rPr>
              <a:t>!</a:t>
            </a:r>
          </a:p>
          <a:p>
            <a:pPr algn="ctr"/>
            <a:r>
              <a:rPr kumimoji="1" lang="en-US" altLang="ja-JP" i="1" dirty="0" smtClean="0">
                <a:solidFill>
                  <a:srgbClr val="FF0000"/>
                </a:solidFill>
              </a:rPr>
              <a:t>Loop segmentation method based on graph theory is proposed.</a:t>
            </a:r>
            <a:endParaRPr kumimoji="1" lang="ja-JP" altLang="en-US" i="1" dirty="0">
              <a:solidFill>
                <a:srgbClr val="FF0000"/>
              </a:solidFill>
            </a:endParaRPr>
          </a:p>
        </p:txBody>
      </p:sp>
      <p:sp>
        <p:nvSpPr>
          <p:cNvPr id="68" name="環状矢印 67"/>
          <p:cNvSpPr/>
          <p:nvPr/>
        </p:nvSpPr>
        <p:spPr>
          <a:xfrm>
            <a:off x="2123728" y="3140968"/>
            <a:ext cx="792088"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70" name="環状矢印 69"/>
          <p:cNvSpPr/>
          <p:nvPr/>
        </p:nvSpPr>
        <p:spPr>
          <a:xfrm>
            <a:off x="2699792" y="2420888"/>
            <a:ext cx="576064" cy="504056"/>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72" name="環状矢印 71"/>
          <p:cNvSpPr/>
          <p:nvPr/>
        </p:nvSpPr>
        <p:spPr>
          <a:xfrm>
            <a:off x="1763688" y="3861048"/>
            <a:ext cx="648072" cy="432048"/>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74" name="環状矢印 73"/>
          <p:cNvSpPr/>
          <p:nvPr/>
        </p:nvSpPr>
        <p:spPr>
          <a:xfrm>
            <a:off x="2699792" y="3861048"/>
            <a:ext cx="1008112"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76" name="環状矢印 75"/>
          <p:cNvSpPr/>
          <p:nvPr/>
        </p:nvSpPr>
        <p:spPr>
          <a:xfrm>
            <a:off x="3347864" y="4437112"/>
            <a:ext cx="864096"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78" name="環状矢印 77"/>
          <p:cNvSpPr/>
          <p:nvPr/>
        </p:nvSpPr>
        <p:spPr>
          <a:xfrm>
            <a:off x="4716016" y="4293096"/>
            <a:ext cx="792088"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83" name="環状矢印 82"/>
          <p:cNvSpPr/>
          <p:nvPr/>
        </p:nvSpPr>
        <p:spPr>
          <a:xfrm>
            <a:off x="3707904" y="2780928"/>
            <a:ext cx="720080" cy="504056"/>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85" name="環状矢印 84"/>
          <p:cNvSpPr/>
          <p:nvPr/>
        </p:nvSpPr>
        <p:spPr>
          <a:xfrm>
            <a:off x="3491880" y="3284984"/>
            <a:ext cx="576064" cy="504056"/>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87" name="環状矢印 86"/>
          <p:cNvSpPr/>
          <p:nvPr/>
        </p:nvSpPr>
        <p:spPr>
          <a:xfrm>
            <a:off x="5652120" y="3933056"/>
            <a:ext cx="648072" cy="576064"/>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89" name="環状矢印 88"/>
          <p:cNvSpPr/>
          <p:nvPr/>
        </p:nvSpPr>
        <p:spPr>
          <a:xfrm>
            <a:off x="6372200" y="3356992"/>
            <a:ext cx="1008112"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90" name="環状矢印 89"/>
          <p:cNvSpPr/>
          <p:nvPr/>
        </p:nvSpPr>
        <p:spPr>
          <a:xfrm>
            <a:off x="4211960" y="2492896"/>
            <a:ext cx="576064" cy="432048"/>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92" name="環状矢印 91"/>
          <p:cNvSpPr/>
          <p:nvPr/>
        </p:nvSpPr>
        <p:spPr>
          <a:xfrm>
            <a:off x="3203848" y="2132856"/>
            <a:ext cx="432048" cy="432048"/>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94" name="環状矢印 93"/>
          <p:cNvSpPr/>
          <p:nvPr/>
        </p:nvSpPr>
        <p:spPr>
          <a:xfrm>
            <a:off x="3707904" y="2132856"/>
            <a:ext cx="504056" cy="504056"/>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
        <p:nvSpPr>
          <p:cNvPr id="95" name="環状矢印 94"/>
          <p:cNvSpPr/>
          <p:nvPr/>
        </p:nvSpPr>
        <p:spPr>
          <a:xfrm>
            <a:off x="4499992" y="3212976"/>
            <a:ext cx="864096" cy="720080"/>
          </a:xfrm>
          <a:prstGeom prst="circularArrow">
            <a:avLst>
              <a:gd name="adj1" fmla="val 2738"/>
              <a:gd name="adj2" fmla="val 1142319"/>
              <a:gd name="adj3" fmla="val 20457689"/>
              <a:gd name="adj4" fmla="val 864301"/>
              <a:gd name="adj5" fmla="val 12500"/>
            </a:avLst>
          </a:prstGeom>
          <a:solidFill>
            <a:srgbClr val="FF0000"/>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10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10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1000"/>
                                        <p:tgtEl>
                                          <p:spTgt spid="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1000"/>
                                        <p:tgtEl>
                                          <p:spTgt spid="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1000"/>
                                        <p:tgtEl>
                                          <p:spTgt spid="8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1000"/>
                                        <p:tgtEl>
                                          <p:spTgt spid="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0"/>
                                        <p:tgtEl>
                                          <p:spTgt spid="9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1000"/>
                                        <p:tgtEl>
                                          <p:spTgt spid="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0" grpId="0" animBg="1"/>
      <p:bldP spid="72" grpId="0" animBg="1"/>
      <p:bldP spid="74" grpId="0" animBg="1"/>
      <p:bldP spid="76" grpId="0" animBg="1"/>
      <p:bldP spid="78" grpId="0" animBg="1"/>
      <p:bldP spid="83" grpId="0" animBg="1"/>
      <p:bldP spid="85" grpId="0" animBg="1"/>
      <p:bldP spid="87" grpId="0" animBg="1"/>
      <p:bldP spid="89" grpId="0" animBg="1"/>
      <p:bldP spid="90" grpId="0" animBg="1"/>
      <p:bldP spid="92" grpId="0" animBg="1"/>
      <p:bldP spid="94" grpId="0" animBg="1"/>
      <p:bldP spid="9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Tie-set Graph </a:t>
            </a:r>
            <a:r>
              <a:rPr lang="en-US" dirty="0" smtClean="0"/>
              <a:t>Theory</a:t>
            </a:r>
            <a:br>
              <a:rPr lang="en-US" dirty="0" smtClean="0"/>
            </a:br>
            <a:r>
              <a:rPr lang="en-US" dirty="0" smtClean="0"/>
              <a:t>and Distributed Control Algorithms</a:t>
            </a:r>
            <a:endParaRPr lang="en-US" dirty="0"/>
          </a:p>
        </p:txBody>
      </p:sp>
      <p:sp>
        <p:nvSpPr>
          <p:cNvPr id="6" name="Text Placeholder 5"/>
          <p:cNvSpPr>
            <a:spLocks noGrp="1"/>
          </p:cNvSpPr>
          <p:nvPr>
            <p:ph type="body" idx="1"/>
          </p:nvPr>
        </p:nvSpPr>
        <p:spPr>
          <a:xfrm>
            <a:off x="1043608" y="4267200"/>
            <a:ext cx="7033592" cy="1538064"/>
          </a:xfrm>
        </p:spPr>
        <p:txBody>
          <a:bodyPr>
            <a:normAutofit/>
          </a:bodyPr>
          <a:lstStyle/>
          <a:p>
            <a:r>
              <a:rPr lang="en-US" dirty="0" smtClean="0"/>
              <a:t>Since Kirchhoff’s Voltage and Current Law (KVL and KCL) in 1845</a:t>
            </a:r>
          </a:p>
          <a:p>
            <a:r>
              <a:rPr lang="en-US" dirty="0" smtClean="0"/>
              <a:t>Global Optimization based on Local Optimizations</a:t>
            </a:r>
          </a:p>
          <a:p>
            <a:r>
              <a:rPr lang="en-US" dirty="0" smtClean="0"/>
              <a:t>Fault Tolerance Analysis  </a:t>
            </a:r>
            <a:endParaRPr lang="en-US" dirty="0"/>
          </a:p>
        </p:txBody>
      </p:sp>
      <p:sp>
        <p:nvSpPr>
          <p:cNvPr id="3" name="Slide Number Placeholder 2"/>
          <p:cNvSpPr>
            <a:spLocks noGrp="1"/>
          </p:cNvSpPr>
          <p:nvPr>
            <p:ph type="sldNum" sz="quarter" idx="12"/>
          </p:nvPr>
        </p:nvSpPr>
        <p:spPr/>
        <p:txBody>
          <a:bodyPr/>
          <a:lstStyle/>
          <a:p>
            <a:fld id="{FBC32092-C876-4BA9-9400-3D63FB9FCF61}" type="slidenum">
              <a:rPr lang="en-US" altLang="ja-JP" smtClean="0"/>
              <a:pPr/>
              <a:t>9</a:t>
            </a:fld>
            <a:endParaRPr lang="en-US" altLang="ja-JP"/>
          </a:p>
        </p:txBody>
      </p:sp>
    </p:spTree>
    <p:extLst>
      <p:ext uri="{BB962C8B-B14F-4D97-AF65-F5344CB8AC3E}">
        <p14:creationId xmlns:p14="http://schemas.microsoft.com/office/powerpoint/2010/main" val="29187523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5"/>
</p:tagLst>
</file>

<file path=ppt/tags/tag2.xml><?xml version="1.0" encoding="utf-8"?>
<p:tagLst xmlns:a="http://schemas.openxmlformats.org/drawingml/2006/main" xmlns:r="http://schemas.openxmlformats.org/officeDocument/2006/relationships" xmlns:p="http://schemas.openxmlformats.org/presentationml/2006/main">
  <p:tag name="TIMING" val="|7.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ine2">
  <a:themeElements>
    <a:clrScheme name="lin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in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Times New Roman" pitchFamily="18"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2400" b="0" i="0" u="none" strike="noStrike" cap="none" normalizeH="0" baseline="0" smtClean="0">
            <a:ln>
              <a:noFill/>
            </a:ln>
            <a:solidFill>
              <a:schemeClr val="tx1"/>
            </a:solidFill>
            <a:effectLst/>
            <a:latin typeface="Times New Roman" pitchFamily="18" charset="0"/>
            <a:ea typeface="ＭＳ Ｐゴシック" charset="-128"/>
          </a:defRPr>
        </a:defPPr>
      </a:lstStyle>
    </a:lnDef>
  </a:objectDefaults>
  <a:extraClrSchemeLst>
    <a:extraClrScheme>
      <a:clrScheme name="line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ine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ine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ine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ine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ine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ine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ine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ine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ine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ine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ine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アース">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7419</TotalTime>
  <Words>2424</Words>
  <Application>Microsoft Office PowerPoint</Application>
  <PresentationFormat>On-screen Show (4:3)</PresentationFormat>
  <Paragraphs>582</Paragraphs>
  <Slides>56</Slides>
  <Notes>34</Notes>
  <HiddenSlides>18</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56</vt:i4>
      </vt:variant>
    </vt:vector>
  </HeadingPairs>
  <TitlesOfParts>
    <vt:vector size="60" baseType="lpstr">
      <vt:lpstr>line2</vt:lpstr>
      <vt:lpstr>アース</vt:lpstr>
      <vt:lpstr>数式</vt:lpstr>
      <vt:lpstr>Equation</vt:lpstr>
      <vt:lpstr>Complete Automation of Future Grid for Optimal Real-Time Distribution of Renewables</vt:lpstr>
      <vt:lpstr>What is Smart Grid?</vt:lpstr>
      <vt:lpstr>Balancing problem of renewables</vt:lpstr>
      <vt:lpstr>Sustainability</vt:lpstr>
      <vt:lpstr>Smart Meter and Communications</vt:lpstr>
      <vt:lpstr>Conception Picture of Smart Grid</vt:lpstr>
      <vt:lpstr>Nationwide Power Grid</vt:lpstr>
      <vt:lpstr>Abstraction to Graph</vt:lpstr>
      <vt:lpstr>Tie-set Graph Theory and Distributed Control Algorithms</vt:lpstr>
      <vt:lpstr>Fundamental System of Tie-sets</vt:lpstr>
      <vt:lpstr>Mapping Graph to Tie-set Graph</vt:lpstr>
      <vt:lpstr>State Information of a node</vt:lpstr>
      <vt:lpstr>Tie-Set Leader and Communications </vt:lpstr>
      <vt:lpstr>Optimal Real-Time Distribution of Renewable Energy Resources</vt:lpstr>
      <vt:lpstr>Balanced Distribution of Renewables</vt:lpstr>
      <vt:lpstr>Cloud Conntrol model of a power network</vt:lpstr>
      <vt:lpstr>Flow chart of overall processes </vt:lpstr>
      <vt:lpstr>Definitions</vt:lpstr>
      <vt:lpstr>Edge Flow (Power Flow, Load Flow)</vt:lpstr>
      <vt:lpstr>ORDER Problem</vt:lpstr>
      <vt:lpstr>Autonomous Distributed Control for ORDER Problem (1)</vt:lpstr>
      <vt:lpstr>Autonomous Distributed Control for ORDER Problem (2)</vt:lpstr>
      <vt:lpstr>Autonomous Control with TEF</vt:lpstr>
      <vt:lpstr>Distributed Optimization Algorithm within a Tie-set</vt:lpstr>
      <vt:lpstr>Distributed Optimization Algorithm within a Tie-set (Step0)</vt:lpstr>
      <vt:lpstr>Distributed Optimization Algorithm within a Tie-set (Step1)</vt:lpstr>
      <vt:lpstr>Distributed Optimization Algorithm within a Tie-set (Step2)</vt:lpstr>
      <vt:lpstr>Distributed Optimization Algorithm within a Tie-set (Step2)</vt:lpstr>
      <vt:lpstr>Distributed Optimization Algorithm within a Tie-set (Step3)</vt:lpstr>
      <vt:lpstr>Simulations and Experiments</vt:lpstr>
      <vt:lpstr>Simulation Conditions</vt:lpstr>
      <vt:lpstr>Behavior of Convergence with 100 nodes</vt:lpstr>
      <vt:lpstr>Behavior of a Node v0</vt:lpstr>
      <vt:lpstr>1000 node network</vt:lpstr>
      <vt:lpstr>Convergence in 1000-node network</vt:lpstr>
      <vt:lpstr>Conclusion</vt:lpstr>
      <vt:lpstr>Future Works</vt:lpstr>
      <vt:lpstr>Thank you for your kind attention!</vt:lpstr>
      <vt:lpstr>Simulation Results (100 Nodes)</vt:lpstr>
      <vt:lpstr>Process of Convergence</vt:lpstr>
      <vt:lpstr>Tie-Set Graph Theory</vt:lpstr>
      <vt:lpstr>Policy of Smart Grid</vt:lpstr>
      <vt:lpstr>Present Issues on Smart Grid</vt:lpstr>
      <vt:lpstr>Present Issues on Smart Grid</vt:lpstr>
      <vt:lpstr>Our Research Target</vt:lpstr>
      <vt:lpstr>Functions of Smart Meters</vt:lpstr>
      <vt:lpstr>Objective and Tasks</vt:lpstr>
      <vt:lpstr>Segmentation of a network</vt:lpstr>
      <vt:lpstr>Failure Detection based on tie-sets</vt:lpstr>
      <vt:lpstr>Distributed Algorithm</vt:lpstr>
      <vt:lpstr>Simple Flow of the Process</vt:lpstr>
      <vt:lpstr>Simulation Results</vt:lpstr>
      <vt:lpstr>Tie-Set Graph Theory</vt:lpstr>
      <vt:lpstr>Existing Protocols Focusing on Loops</vt:lpstr>
      <vt:lpstr>Flow of the Process</vt:lpstr>
      <vt:lpstr>Balanced Distribution of Renewables</vt:lpstr>
    </vt:vector>
  </TitlesOfParts>
  <Company>創価大学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Grid</dc:title>
  <dc:creator>Kiyoshi</dc:creator>
  <cp:lastModifiedBy>Kiyoshi</cp:lastModifiedBy>
  <cp:revision>567</cp:revision>
  <cp:lastPrinted>2012-05-15T19:23:01Z</cp:lastPrinted>
  <dcterms:created xsi:type="dcterms:W3CDTF">2009-01-28T07:37:27Z</dcterms:created>
  <dcterms:modified xsi:type="dcterms:W3CDTF">2012-07-24T01:37:15Z</dcterms:modified>
</cp:coreProperties>
</file>